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Wide Bold" charset="1" panose="00000805000000000000"/>
      <p:regular r:id="rId18"/>
    </p:embeddedFont>
    <p:embeddedFont>
      <p:font typeface="Agrandir Wide" charset="1" panose="00000505000000000000"/>
      <p:regular r:id="rId19"/>
    </p:embeddedFont>
    <p:embeddedFont>
      <p:font typeface="Canva Sans Bold" charset="1" panose="020B0803030501040103"/>
      <p:regular r:id="rId20"/>
    </p:embeddedFont>
    <p:embeddedFont>
      <p:font typeface="Canva Sans" charset="1" panose="020B0503030501040103"/>
      <p:regular r:id="rId21"/>
    </p:embeddedFont>
    <p:embeddedFont>
      <p:font typeface="Agrandir" charset="1" panose="00000500000000000000"/>
      <p:regular r:id="rId22"/>
    </p:embeddedFont>
    <p:embeddedFont>
      <p:font typeface="Agrandir Bold Italics" charset="1" panose="00000800000000000000"/>
      <p:regular r:id="rId23"/>
    </p:embeddedFont>
    <p:embeddedFont>
      <p:font typeface="Open Sans Bold" charset="1" panose="00000000000000000000"/>
      <p:regular r:id="rId24"/>
    </p:embeddedFont>
    <p:embeddedFont>
      <p:font typeface="Open Sans" charset="1" panose="00000000000000000000"/>
      <p:regular r:id="rId25"/>
    </p:embeddedFont>
    <p:embeddedFont>
      <p:font typeface="Girassol"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0.jpe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9.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11" Target="../media/image24.jpeg" Type="http://schemas.openxmlformats.org/officeDocument/2006/relationships/image"/><Relationship Id="rId12" Target="../media/image25.jpe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31.jpeg" Type="http://schemas.openxmlformats.org/officeDocument/2006/relationships/image"/><Relationship Id="rId15" Target="../media/image32.jpeg" Type="http://schemas.openxmlformats.org/officeDocument/2006/relationships/image"/><Relationship Id="rId16" Target="../media/image33.jpeg" Type="http://schemas.openxmlformats.org/officeDocument/2006/relationships/image"/><Relationship Id="rId17" Target="../media/image34.jpe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321264" y="435628"/>
            <a:ext cx="8246518" cy="5135600"/>
            <a:chOff x="0" y="0"/>
            <a:chExt cx="10995357" cy="6847466"/>
          </a:xfrm>
        </p:grpSpPr>
        <p:pic>
          <p:nvPicPr>
            <p:cNvPr name="Picture 3" id="3"/>
            <p:cNvPicPr>
              <a:picLocks noChangeAspect="true"/>
            </p:cNvPicPr>
            <p:nvPr/>
          </p:nvPicPr>
          <p:blipFill>
            <a:blip r:embed="rId2"/>
            <a:srcRect l="0" t="29215" r="0" b="29215"/>
            <a:stretch>
              <a:fillRect/>
            </a:stretch>
          </p:blipFill>
          <p:spPr>
            <a:xfrm flipH="false" flipV="false">
              <a:off x="0" y="0"/>
              <a:ext cx="10995357" cy="6847466"/>
            </a:xfrm>
            <a:prstGeom prst="rect">
              <a:avLst/>
            </a:prstGeom>
          </p:spPr>
        </p:pic>
      </p:grpSp>
      <p:grpSp>
        <p:nvGrpSpPr>
          <p:cNvPr name="Group 4" id="4"/>
          <p:cNvGrpSpPr/>
          <p:nvPr/>
        </p:nvGrpSpPr>
        <p:grpSpPr>
          <a:xfrm rot="0">
            <a:off x="8717495" y="435628"/>
            <a:ext cx="9262881" cy="9415745"/>
            <a:chOff x="0" y="0"/>
            <a:chExt cx="12350508" cy="12554326"/>
          </a:xfrm>
        </p:grpSpPr>
        <p:pic>
          <p:nvPicPr>
            <p:cNvPr name="Picture 5" id="5"/>
            <p:cNvPicPr>
              <a:picLocks noChangeAspect="true"/>
            </p:cNvPicPr>
            <p:nvPr/>
          </p:nvPicPr>
          <p:blipFill>
            <a:blip r:embed="rId3"/>
            <a:srcRect l="0" t="9339" r="0" b="9339"/>
            <a:stretch>
              <a:fillRect/>
            </a:stretch>
          </p:blipFill>
          <p:spPr>
            <a:xfrm flipH="false" flipV="false">
              <a:off x="0" y="0"/>
              <a:ext cx="12350508" cy="12554326"/>
            </a:xfrm>
            <a:prstGeom prst="rect">
              <a:avLst/>
            </a:prstGeom>
          </p:spPr>
        </p:pic>
      </p:grpSp>
      <p:grpSp>
        <p:nvGrpSpPr>
          <p:cNvPr name="Group 6" id="6"/>
          <p:cNvGrpSpPr/>
          <p:nvPr/>
        </p:nvGrpSpPr>
        <p:grpSpPr>
          <a:xfrm rot="0">
            <a:off x="330789" y="4328810"/>
            <a:ext cx="8246518" cy="4988920"/>
            <a:chOff x="0" y="0"/>
            <a:chExt cx="10995357" cy="6651894"/>
          </a:xfrm>
        </p:grpSpPr>
        <p:sp>
          <p:nvSpPr>
            <p:cNvPr name="AutoShape 7" id="7"/>
            <p:cNvSpPr/>
            <p:nvPr/>
          </p:nvSpPr>
          <p:spPr>
            <a:xfrm>
              <a:off x="0" y="0"/>
              <a:ext cx="10995357" cy="6651894"/>
            </a:xfrm>
            <a:prstGeom prst="rect">
              <a:avLst/>
            </a:prstGeom>
            <a:solidFill>
              <a:srgbClr val="27F46A"/>
            </a:solidFill>
          </p:spPr>
        </p:sp>
      </p:grpSp>
      <p:sp>
        <p:nvSpPr>
          <p:cNvPr name="Freeform 8" id="8"/>
          <p:cNvSpPr/>
          <p:nvPr/>
        </p:nvSpPr>
        <p:spPr>
          <a:xfrm flipH="true" flipV="false" rot="0">
            <a:off x="659591" y="5367955"/>
            <a:ext cx="738217" cy="738217"/>
          </a:xfrm>
          <a:custGeom>
            <a:avLst/>
            <a:gdLst/>
            <a:ahLst/>
            <a:cxnLst/>
            <a:rect r="r" b="b" t="t" l="l"/>
            <a:pathLst>
              <a:path h="738217" w="738217">
                <a:moveTo>
                  <a:pt x="738218" y="0"/>
                </a:moveTo>
                <a:lnTo>
                  <a:pt x="0" y="0"/>
                </a:lnTo>
                <a:lnTo>
                  <a:pt x="0" y="738217"/>
                </a:lnTo>
                <a:lnTo>
                  <a:pt x="738218" y="738217"/>
                </a:lnTo>
                <a:lnTo>
                  <a:pt x="738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482495" y="686407"/>
            <a:ext cx="1262002" cy="1262002"/>
            <a:chOff x="0" y="0"/>
            <a:chExt cx="1682669" cy="1682669"/>
          </a:xfrm>
        </p:grpSpPr>
        <p:grpSp>
          <p:nvGrpSpPr>
            <p:cNvPr name="Group 10" id="10"/>
            <p:cNvGrpSpPr/>
            <p:nvPr/>
          </p:nvGrpSpPr>
          <p:grpSpPr>
            <a:xfrm rot="0">
              <a:off x="0" y="0"/>
              <a:ext cx="1682669" cy="168266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13" id="13"/>
            <p:cNvGrpSpPr/>
            <p:nvPr/>
          </p:nvGrpSpPr>
          <p:grpSpPr>
            <a:xfrm rot="0">
              <a:off x="497177" y="525129"/>
              <a:ext cx="688315" cy="133167"/>
              <a:chOff x="0" y="0"/>
              <a:chExt cx="135963" cy="26305"/>
            </a:xfrm>
          </p:grpSpPr>
          <p:sp>
            <p:nvSpPr>
              <p:cNvPr name="Freeform 14" id="14"/>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15" id="15"/>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16" id="16"/>
            <p:cNvGrpSpPr/>
            <p:nvPr/>
          </p:nvGrpSpPr>
          <p:grpSpPr>
            <a:xfrm rot="0">
              <a:off x="497177" y="776906"/>
              <a:ext cx="688315" cy="133167"/>
              <a:chOff x="0" y="0"/>
              <a:chExt cx="135963" cy="26305"/>
            </a:xfrm>
          </p:grpSpPr>
          <p:sp>
            <p:nvSpPr>
              <p:cNvPr name="Freeform 17" id="17"/>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18" id="18"/>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19" id="19"/>
            <p:cNvGrpSpPr/>
            <p:nvPr/>
          </p:nvGrpSpPr>
          <p:grpSpPr>
            <a:xfrm rot="0">
              <a:off x="497177" y="1024373"/>
              <a:ext cx="688315" cy="133167"/>
              <a:chOff x="0" y="0"/>
              <a:chExt cx="135963" cy="26305"/>
            </a:xfrm>
          </p:grpSpPr>
          <p:sp>
            <p:nvSpPr>
              <p:cNvPr name="Freeform 20" id="20"/>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21" id="21"/>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grpSp>
        <p:nvGrpSpPr>
          <p:cNvPr name="Group 22" id="22"/>
          <p:cNvGrpSpPr/>
          <p:nvPr/>
        </p:nvGrpSpPr>
        <p:grpSpPr>
          <a:xfrm rot="0">
            <a:off x="9785644" y="5989094"/>
            <a:ext cx="6046008" cy="3086100"/>
            <a:chOff x="0" y="0"/>
            <a:chExt cx="1592364" cy="812800"/>
          </a:xfrm>
        </p:grpSpPr>
        <p:sp>
          <p:nvSpPr>
            <p:cNvPr name="Freeform 23" id="23"/>
            <p:cNvSpPr/>
            <p:nvPr/>
          </p:nvSpPr>
          <p:spPr>
            <a:xfrm flipH="false" flipV="false" rot="0">
              <a:off x="0" y="0"/>
              <a:ext cx="1592364" cy="812800"/>
            </a:xfrm>
            <a:custGeom>
              <a:avLst/>
              <a:gdLst/>
              <a:ahLst/>
              <a:cxnLst/>
              <a:rect r="r" b="b" t="t" l="l"/>
              <a:pathLst>
                <a:path h="812800" w="1592364">
                  <a:moveTo>
                    <a:pt x="65306" y="0"/>
                  </a:moveTo>
                  <a:lnTo>
                    <a:pt x="1527059" y="0"/>
                  </a:lnTo>
                  <a:cubicBezTo>
                    <a:pt x="1563126" y="0"/>
                    <a:pt x="1592364" y="29238"/>
                    <a:pt x="1592364" y="65306"/>
                  </a:cubicBezTo>
                  <a:lnTo>
                    <a:pt x="1592364" y="747494"/>
                  </a:lnTo>
                  <a:cubicBezTo>
                    <a:pt x="1592364" y="764815"/>
                    <a:pt x="1585484" y="781425"/>
                    <a:pt x="1573237" y="793672"/>
                  </a:cubicBezTo>
                  <a:cubicBezTo>
                    <a:pt x="1560989" y="805920"/>
                    <a:pt x="1544379" y="812800"/>
                    <a:pt x="1527059" y="812800"/>
                  </a:cubicBezTo>
                  <a:lnTo>
                    <a:pt x="65306" y="812800"/>
                  </a:lnTo>
                  <a:cubicBezTo>
                    <a:pt x="47985" y="812800"/>
                    <a:pt x="31375" y="805920"/>
                    <a:pt x="19128" y="793672"/>
                  </a:cubicBezTo>
                  <a:cubicBezTo>
                    <a:pt x="6880" y="781425"/>
                    <a:pt x="0" y="764815"/>
                    <a:pt x="0" y="747494"/>
                  </a:cubicBezTo>
                  <a:lnTo>
                    <a:pt x="0" y="65306"/>
                  </a:lnTo>
                  <a:cubicBezTo>
                    <a:pt x="0" y="47985"/>
                    <a:pt x="6880" y="31375"/>
                    <a:pt x="19128" y="19128"/>
                  </a:cubicBezTo>
                  <a:cubicBezTo>
                    <a:pt x="31375" y="6880"/>
                    <a:pt x="47985" y="0"/>
                    <a:pt x="65306" y="0"/>
                  </a:cubicBezTo>
                  <a:close/>
                </a:path>
              </a:pathLst>
            </a:custGeom>
            <a:solidFill>
              <a:srgbClr val="27F46A"/>
            </a:solidFill>
          </p:spPr>
        </p:sp>
        <p:sp>
          <p:nvSpPr>
            <p:cNvPr name="TextBox 24" id="24"/>
            <p:cNvSpPr txBox="true"/>
            <p:nvPr/>
          </p:nvSpPr>
          <p:spPr>
            <a:xfrm>
              <a:off x="0" y="-28575"/>
              <a:ext cx="1592364" cy="841375"/>
            </a:xfrm>
            <a:prstGeom prst="rect">
              <a:avLst/>
            </a:prstGeom>
          </p:spPr>
          <p:txBody>
            <a:bodyPr anchor="ctr" rtlCol="false" tIns="50800" lIns="50800" bIns="50800" rIns="50800"/>
            <a:lstStyle/>
            <a:p>
              <a:pPr algn="ctr">
                <a:lnSpc>
                  <a:spcPts val="2377"/>
                </a:lnSpc>
              </a:pPr>
            </a:p>
          </p:txBody>
        </p:sp>
      </p:grpSp>
      <p:sp>
        <p:nvSpPr>
          <p:cNvPr name="TextBox 25" id="25"/>
          <p:cNvSpPr txBox="true"/>
          <p:nvPr/>
        </p:nvSpPr>
        <p:spPr>
          <a:xfrm rot="0">
            <a:off x="0" y="5095875"/>
            <a:ext cx="7867243" cy="1248920"/>
          </a:xfrm>
          <a:prstGeom prst="rect">
            <a:avLst/>
          </a:prstGeom>
        </p:spPr>
        <p:txBody>
          <a:bodyPr anchor="t" rtlCol="false" tIns="0" lIns="0" bIns="0" rIns="0">
            <a:spAutoFit/>
          </a:bodyPr>
          <a:lstStyle/>
          <a:p>
            <a:pPr algn="r">
              <a:lnSpc>
                <a:spcPts val="4322"/>
              </a:lnSpc>
            </a:pPr>
            <a:r>
              <a:rPr lang="en-US" b="true" sz="4322">
                <a:solidFill>
                  <a:srgbClr val="141414"/>
                </a:solidFill>
                <a:latin typeface="Agrandir Wide Bold"/>
                <a:ea typeface="Agrandir Wide Bold"/>
                <a:cs typeface="Agrandir Wide Bold"/>
                <a:sym typeface="Agrandir Wide Bold"/>
              </a:rPr>
              <a:t>DATA-DRIVEN CONCERT STRATEGY</a:t>
            </a:r>
          </a:p>
        </p:txBody>
      </p:sp>
      <p:sp>
        <p:nvSpPr>
          <p:cNvPr name="TextBox 26" id="26"/>
          <p:cNvSpPr txBox="true"/>
          <p:nvPr/>
        </p:nvSpPr>
        <p:spPr>
          <a:xfrm rot="0">
            <a:off x="659591" y="6629103"/>
            <a:ext cx="3252672" cy="850265"/>
          </a:xfrm>
          <a:prstGeom prst="rect">
            <a:avLst/>
          </a:prstGeom>
        </p:spPr>
        <p:txBody>
          <a:bodyPr anchor="t" rtlCol="false" tIns="0" lIns="0" bIns="0" rIns="0">
            <a:spAutoFit/>
          </a:bodyPr>
          <a:lstStyle/>
          <a:p>
            <a:pPr algn="l">
              <a:lnSpc>
                <a:spcPts val="1600"/>
              </a:lnSpc>
            </a:pPr>
            <a:r>
              <a:rPr lang="en-US" sz="1600" spc="-32">
                <a:solidFill>
                  <a:srgbClr val="141414"/>
                </a:solidFill>
                <a:latin typeface="Agrandir Wide"/>
                <a:ea typeface="Agrandir Wide"/>
                <a:cs typeface="Agrandir Wide"/>
                <a:sym typeface="Agrandir Wide"/>
              </a:rPr>
              <a:t>Powered by Data Insights from the Top 50 Global Tracks</a:t>
            </a:r>
          </a:p>
          <a:p>
            <a:pPr algn="l">
              <a:lnSpc>
                <a:spcPts val="1600"/>
              </a:lnSpc>
            </a:pPr>
          </a:p>
        </p:txBody>
      </p:sp>
      <p:sp>
        <p:nvSpPr>
          <p:cNvPr name="TextBox 27" id="27"/>
          <p:cNvSpPr txBox="true"/>
          <p:nvPr/>
        </p:nvSpPr>
        <p:spPr>
          <a:xfrm rot="0">
            <a:off x="4857120" y="8581521"/>
            <a:ext cx="2987039" cy="493673"/>
          </a:xfrm>
          <a:prstGeom prst="rect">
            <a:avLst/>
          </a:prstGeom>
        </p:spPr>
        <p:txBody>
          <a:bodyPr anchor="t" rtlCol="false" tIns="0" lIns="0" bIns="0" rIns="0">
            <a:spAutoFit/>
          </a:bodyPr>
          <a:lstStyle/>
          <a:p>
            <a:pPr algn="r">
              <a:lnSpc>
                <a:spcPts val="3045"/>
              </a:lnSpc>
            </a:pPr>
            <a:r>
              <a:rPr lang="en-US" sz="3045" spc="-60">
                <a:solidFill>
                  <a:srgbClr val="FFFFFF"/>
                </a:solidFill>
                <a:latin typeface="Agrandir Wide"/>
                <a:ea typeface="Agrandir Wide"/>
                <a:cs typeface="Agrandir Wide"/>
                <a:sym typeface="Agrandir Wide"/>
              </a:rPr>
              <a:t>NEXT</a:t>
            </a:r>
          </a:p>
        </p:txBody>
      </p:sp>
      <p:sp>
        <p:nvSpPr>
          <p:cNvPr name="TextBox 28" id="28"/>
          <p:cNvSpPr txBox="true"/>
          <p:nvPr/>
        </p:nvSpPr>
        <p:spPr>
          <a:xfrm rot="0">
            <a:off x="9785644" y="6610053"/>
            <a:ext cx="6046008" cy="1565343"/>
          </a:xfrm>
          <a:prstGeom prst="rect">
            <a:avLst/>
          </a:prstGeom>
        </p:spPr>
        <p:txBody>
          <a:bodyPr anchor="t" rtlCol="false" tIns="0" lIns="0" bIns="0" rIns="0">
            <a:spAutoFit/>
          </a:bodyPr>
          <a:lstStyle/>
          <a:p>
            <a:pPr algn="l">
              <a:lnSpc>
                <a:spcPts val="2377"/>
              </a:lnSpc>
            </a:pPr>
          </a:p>
          <a:p>
            <a:pPr algn="l">
              <a:lnSpc>
                <a:spcPts val="2377"/>
              </a:lnSpc>
            </a:pPr>
          </a:p>
          <a:p>
            <a:pPr algn="l">
              <a:lnSpc>
                <a:spcPts val="2377"/>
              </a:lnSpc>
            </a:pPr>
            <a:r>
              <a:rPr lang="en-US" sz="2377" spc="-47">
                <a:solidFill>
                  <a:srgbClr val="FFFFFF"/>
                </a:solidFill>
                <a:latin typeface="Agrandir Wide"/>
                <a:ea typeface="Agrandir Wide"/>
                <a:cs typeface="Agrandir Wide"/>
                <a:sym typeface="Agrandir Wide"/>
              </a:rPr>
              <a:t>QUOTE: WITHOUT DATA, YOU’RE JUST ANOTHER PERSON WITH AN OPINION</a:t>
            </a:r>
          </a:p>
          <a:p>
            <a:pPr algn="l">
              <a:lnSpc>
                <a:spcPts val="2377"/>
              </a:lnSpc>
            </a:pPr>
            <a:r>
              <a:rPr lang="en-US" sz="2377" spc="-47">
                <a:solidFill>
                  <a:srgbClr val="FFFFFF"/>
                </a:solidFill>
                <a:latin typeface="Agrandir Wide"/>
                <a:ea typeface="Agrandir Wide"/>
                <a:cs typeface="Agrandir Wide"/>
                <a:sym typeface="Agrandir Wide"/>
              </a:rPr>
              <a:t>  - W. EDWARDS DEMING</a:t>
            </a:r>
          </a:p>
        </p:txBody>
      </p:sp>
      <p:sp>
        <p:nvSpPr>
          <p:cNvPr name="TextBox 29" id="29"/>
          <p:cNvSpPr txBox="true"/>
          <p:nvPr/>
        </p:nvSpPr>
        <p:spPr>
          <a:xfrm rot="0">
            <a:off x="321264" y="7503569"/>
            <a:ext cx="8057904" cy="1530194"/>
          </a:xfrm>
          <a:prstGeom prst="rect">
            <a:avLst/>
          </a:prstGeom>
        </p:spPr>
        <p:txBody>
          <a:bodyPr anchor="t" rtlCol="false" tIns="0" lIns="0" bIns="0" rIns="0">
            <a:spAutoFit/>
          </a:bodyPr>
          <a:lstStyle/>
          <a:p>
            <a:pPr algn="ctr">
              <a:lnSpc>
                <a:spcPts val="2323"/>
              </a:lnSpc>
            </a:pPr>
            <a:r>
              <a:rPr lang="en-US" sz="2323" spc="-46">
                <a:solidFill>
                  <a:srgbClr val="000000"/>
                </a:solidFill>
                <a:latin typeface="Agrandir Wide"/>
                <a:ea typeface="Agrandir Wide"/>
                <a:cs typeface="Agrandir Wide"/>
                <a:sym typeface="Agrandir Wide"/>
              </a:rPr>
              <a:t>EWAKISI</a:t>
            </a:r>
          </a:p>
          <a:p>
            <a:pPr algn="ctr">
              <a:lnSpc>
                <a:spcPts val="2323"/>
              </a:lnSpc>
            </a:pPr>
            <a:r>
              <a:rPr lang="en-US" sz="2323" spc="-46">
                <a:solidFill>
                  <a:srgbClr val="000000"/>
                </a:solidFill>
                <a:latin typeface="Agrandir Wide"/>
                <a:ea typeface="Agrandir Wide"/>
                <a:cs typeface="Agrandir Wide"/>
                <a:sym typeface="Agrandir Wide"/>
              </a:rPr>
              <a:t>DEI</a:t>
            </a:r>
          </a:p>
          <a:p>
            <a:pPr algn="ctr">
              <a:lnSpc>
                <a:spcPts val="2323"/>
              </a:lnSpc>
            </a:pPr>
            <a:r>
              <a:rPr lang="en-US" sz="2323" spc="-46">
                <a:solidFill>
                  <a:srgbClr val="000000"/>
                </a:solidFill>
                <a:latin typeface="Agrandir Wide"/>
                <a:ea typeface="Agrandir Wide"/>
                <a:cs typeface="Agrandir Wide"/>
                <a:sym typeface="Agrandir Wide"/>
              </a:rPr>
              <a:t>CARLOS</a:t>
            </a:r>
          </a:p>
          <a:p>
            <a:pPr algn="ctr">
              <a:lnSpc>
                <a:spcPts val="2323"/>
              </a:lnSpc>
            </a:pPr>
            <a:r>
              <a:rPr lang="en-US" sz="2323" spc="-46">
                <a:solidFill>
                  <a:srgbClr val="000000"/>
                </a:solidFill>
                <a:latin typeface="Agrandir Wide"/>
                <a:ea typeface="Agrandir Wide"/>
                <a:cs typeface="Agrandir Wide"/>
                <a:sym typeface="Agrandir Wide"/>
              </a:rPr>
              <a:t>THEOPHILUS</a:t>
            </a:r>
          </a:p>
          <a:p>
            <a:pPr algn="ctr">
              <a:lnSpc>
                <a:spcPts val="232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9107" y="388218"/>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43940"/>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Studio Shodwe</a:t>
            </a:r>
          </a:p>
        </p:txBody>
      </p:sp>
      <p:sp>
        <p:nvSpPr>
          <p:cNvPr name="TextBox 4" id="4"/>
          <p:cNvSpPr txBox="true"/>
          <p:nvPr/>
        </p:nvSpPr>
        <p:spPr>
          <a:xfrm rot="0">
            <a:off x="16138169" y="9603638"/>
            <a:ext cx="1550287" cy="198194"/>
          </a:xfrm>
          <a:prstGeom prst="rect">
            <a:avLst/>
          </a:prstGeom>
        </p:spPr>
        <p:txBody>
          <a:bodyPr anchor="t" rtlCol="false" tIns="0" lIns="0" bIns="0" rIns="0">
            <a:spAutoFit/>
          </a:bodyPr>
          <a:lstStyle/>
          <a:p>
            <a:pPr algn="r">
              <a:lnSpc>
                <a:spcPts val="1680"/>
              </a:lnSpc>
              <a:spcBef>
                <a:spcPct val="0"/>
              </a:spcBef>
            </a:pPr>
            <a:r>
              <a:rPr lang="en-US" sz="1200">
                <a:solidFill>
                  <a:srgbClr val="FFFFFF"/>
                </a:solidFill>
                <a:latin typeface="Open Sans"/>
                <a:ea typeface="Open Sans"/>
                <a:cs typeface="Open Sans"/>
                <a:sym typeface="Open Sans"/>
              </a:rPr>
              <a:t>Page | 06</a:t>
            </a:r>
          </a:p>
        </p:txBody>
      </p:sp>
      <p:sp>
        <p:nvSpPr>
          <p:cNvPr name="AutoShape 5" id="5"/>
          <p:cNvSpPr/>
          <p:nvPr/>
        </p:nvSpPr>
        <p:spPr>
          <a:xfrm>
            <a:off x="17650355" y="8578878"/>
            <a:ext cx="0" cy="736572"/>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2403673" y="1743489"/>
            <a:ext cx="4114800" cy="6800022"/>
            <a:chOff x="0" y="0"/>
            <a:chExt cx="5486400" cy="9066695"/>
          </a:xfrm>
        </p:grpSpPr>
        <p:pic>
          <p:nvPicPr>
            <p:cNvPr name="Picture 7" id="7"/>
            <p:cNvPicPr>
              <a:picLocks noChangeAspect="true"/>
            </p:cNvPicPr>
            <p:nvPr/>
          </p:nvPicPr>
          <p:blipFill>
            <a:blip r:embed="rId4"/>
            <a:srcRect l="32741" t="0" r="27017" b="0"/>
            <a:stretch>
              <a:fillRect/>
            </a:stretch>
          </p:blipFill>
          <p:spPr>
            <a:xfrm flipH="false" flipV="false">
              <a:off x="0" y="0"/>
              <a:ext cx="5486400" cy="9066695"/>
            </a:xfrm>
            <a:prstGeom prst="rect">
              <a:avLst/>
            </a:prstGeom>
          </p:spPr>
        </p:pic>
      </p:grpSp>
      <p:sp>
        <p:nvSpPr>
          <p:cNvPr name="TextBox 8" id="8"/>
          <p:cNvSpPr txBox="true"/>
          <p:nvPr/>
        </p:nvSpPr>
        <p:spPr>
          <a:xfrm rot="0">
            <a:off x="1920657" y="2031170"/>
            <a:ext cx="5538348" cy="1067509"/>
          </a:xfrm>
          <a:prstGeom prst="rect">
            <a:avLst/>
          </a:prstGeom>
        </p:spPr>
        <p:txBody>
          <a:bodyPr anchor="t" rtlCol="false" tIns="0" lIns="0" bIns="0" rIns="0">
            <a:spAutoFit/>
          </a:bodyPr>
          <a:lstStyle/>
          <a:p>
            <a:pPr algn="l">
              <a:lnSpc>
                <a:spcPts val="8470"/>
              </a:lnSpc>
            </a:pPr>
            <a:r>
              <a:rPr lang="en-US" sz="7000">
                <a:solidFill>
                  <a:srgbClr val="FFFFFF"/>
                </a:solidFill>
                <a:latin typeface="Girassol"/>
                <a:ea typeface="Girassol"/>
                <a:cs typeface="Girassol"/>
                <a:sym typeface="Girassol"/>
              </a:rPr>
              <a:t>OUR MISSION</a:t>
            </a:r>
          </a:p>
        </p:txBody>
      </p:sp>
      <p:sp>
        <p:nvSpPr>
          <p:cNvPr name="TextBox 9" id="9"/>
          <p:cNvSpPr txBox="true"/>
          <p:nvPr/>
        </p:nvSpPr>
        <p:spPr>
          <a:xfrm rot="0">
            <a:off x="1920657" y="4124445"/>
            <a:ext cx="6775174" cy="353018"/>
          </a:xfrm>
          <a:prstGeom prst="rect">
            <a:avLst/>
          </a:prstGeom>
        </p:spPr>
        <p:txBody>
          <a:bodyPr anchor="t" rtlCol="false" tIns="0" lIns="0" bIns="0" rIns="0">
            <a:spAutoFit/>
          </a:bodyPr>
          <a:lstStyle/>
          <a:p>
            <a:pPr algn="l">
              <a:lnSpc>
                <a:spcPts val="2865"/>
              </a:lnSpc>
              <a:spcBef>
                <a:spcPct val="0"/>
              </a:spcBef>
            </a:pPr>
            <a:r>
              <a:rPr lang="en-US" sz="2046">
                <a:solidFill>
                  <a:srgbClr val="FFFFFF"/>
                </a:solidFill>
                <a:latin typeface="Open Sans"/>
                <a:ea typeface="Open Sans"/>
                <a:cs typeface="Open Sans"/>
                <a:sym typeface="Open Sans"/>
              </a:rPr>
              <a:t>SQL foreign key constraint errors</a:t>
            </a:r>
          </a:p>
        </p:txBody>
      </p:sp>
      <p:sp>
        <p:nvSpPr>
          <p:cNvPr name="TextBox 10" id="10"/>
          <p:cNvSpPr txBox="true"/>
          <p:nvPr/>
        </p:nvSpPr>
        <p:spPr>
          <a:xfrm rot="0">
            <a:off x="1920657" y="3299456"/>
            <a:ext cx="4056567" cy="515240"/>
          </a:xfrm>
          <a:prstGeom prst="rect">
            <a:avLst/>
          </a:prstGeom>
        </p:spPr>
        <p:txBody>
          <a:bodyPr anchor="t" rtlCol="false" tIns="0" lIns="0" bIns="0" rIns="0">
            <a:spAutoFit/>
          </a:bodyPr>
          <a:lstStyle/>
          <a:p>
            <a:pPr algn="l">
              <a:lnSpc>
                <a:spcPts val="4297"/>
              </a:lnSpc>
              <a:spcBef>
                <a:spcPct val="0"/>
              </a:spcBef>
            </a:pPr>
            <a:r>
              <a:rPr lang="en-US" b="true" sz="3069">
                <a:solidFill>
                  <a:srgbClr val="FFFFFF"/>
                </a:solidFill>
                <a:latin typeface="Open Sans Bold"/>
                <a:ea typeface="Open Sans Bold"/>
                <a:cs typeface="Open Sans Bold"/>
                <a:sym typeface="Open Sans Bold"/>
              </a:rPr>
              <a:t>main issues</a:t>
            </a:r>
          </a:p>
        </p:txBody>
      </p:sp>
      <p:sp>
        <p:nvSpPr>
          <p:cNvPr name="TextBox 11" id="11"/>
          <p:cNvSpPr txBox="true"/>
          <p:nvPr/>
        </p:nvSpPr>
        <p:spPr>
          <a:xfrm rot="0">
            <a:off x="1920657" y="6435003"/>
            <a:ext cx="4193567" cy="7016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Open Sans"/>
                <a:ea typeface="Open Sans"/>
                <a:cs typeface="Open Sans"/>
                <a:sym typeface="Open Sans"/>
              </a:rPr>
              <a:t>Load reference data first (load order matters)</a:t>
            </a:r>
          </a:p>
        </p:txBody>
      </p:sp>
      <p:sp>
        <p:nvSpPr>
          <p:cNvPr name="TextBox 12" id="12"/>
          <p:cNvSpPr txBox="true"/>
          <p:nvPr/>
        </p:nvSpPr>
        <p:spPr>
          <a:xfrm rot="0">
            <a:off x="1920657" y="5922985"/>
            <a:ext cx="3387587"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Lesson Learned</a:t>
            </a:r>
          </a:p>
        </p:txBody>
      </p:sp>
      <p:sp>
        <p:nvSpPr>
          <p:cNvPr name="TextBox 13" id="13"/>
          <p:cNvSpPr txBox="true"/>
          <p:nvPr/>
        </p:nvSpPr>
        <p:spPr>
          <a:xfrm rot="0">
            <a:off x="6998097" y="3787136"/>
            <a:ext cx="3972686" cy="1054100"/>
          </a:xfrm>
          <a:prstGeom prst="rect">
            <a:avLst/>
          </a:prstGeom>
        </p:spPr>
        <p:txBody>
          <a:bodyPr anchor="t" rtlCol="false" tIns="0" lIns="0" bIns="0" rIns="0">
            <a:spAutoFit/>
          </a:bodyPr>
          <a:lstStyle/>
          <a:p>
            <a:pPr algn="l">
              <a:lnSpc>
                <a:spcPts val="2800"/>
              </a:lnSpc>
            </a:pPr>
            <a:r>
              <a:rPr lang="en-US" sz="2000">
                <a:solidFill>
                  <a:srgbClr val="FFFFFF"/>
                </a:solidFill>
                <a:latin typeface="Open Sans"/>
                <a:ea typeface="Open Sans"/>
                <a:cs typeface="Open Sans"/>
                <a:sym typeface="Open Sans"/>
              </a:rPr>
              <a:t>·Trying to insert tracks before inserting artists/genres</a:t>
            </a:r>
          </a:p>
          <a:p>
            <a:pPr algn="l">
              <a:lnSpc>
                <a:spcPts val="2800"/>
              </a:lnSpc>
              <a:spcBef>
                <a:spcPct val="0"/>
              </a:spcBef>
            </a:pPr>
          </a:p>
        </p:txBody>
      </p:sp>
      <p:sp>
        <p:nvSpPr>
          <p:cNvPr name="TextBox 14" id="14"/>
          <p:cNvSpPr txBox="true"/>
          <p:nvPr/>
        </p:nvSpPr>
        <p:spPr>
          <a:xfrm rot="0">
            <a:off x="6998097" y="3299456"/>
            <a:ext cx="237860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Root cause</a:t>
            </a:r>
          </a:p>
        </p:txBody>
      </p:sp>
      <p:sp>
        <p:nvSpPr>
          <p:cNvPr name="TextBox 15" id="15"/>
          <p:cNvSpPr txBox="true"/>
          <p:nvPr/>
        </p:nvSpPr>
        <p:spPr>
          <a:xfrm rot="0">
            <a:off x="6998097" y="6408536"/>
            <a:ext cx="3972686" cy="1054100"/>
          </a:xfrm>
          <a:prstGeom prst="rect">
            <a:avLst/>
          </a:prstGeom>
        </p:spPr>
        <p:txBody>
          <a:bodyPr anchor="t" rtlCol="false" tIns="0" lIns="0" bIns="0" rIns="0">
            <a:spAutoFit/>
          </a:bodyPr>
          <a:lstStyle/>
          <a:p>
            <a:pPr algn="l">
              <a:lnSpc>
                <a:spcPts val="2800"/>
              </a:lnSpc>
            </a:pPr>
            <a:r>
              <a:rPr lang="en-US" sz="2000">
                <a:solidFill>
                  <a:srgbClr val="FFFFFF"/>
                </a:solidFill>
                <a:latin typeface="Open Sans"/>
                <a:ea typeface="Open Sans"/>
                <a:cs typeface="Open Sans"/>
                <a:sym typeface="Open Sans"/>
              </a:rPr>
              <a:t>·Improved understanding of database design &amp; integrity</a:t>
            </a:r>
          </a:p>
          <a:p>
            <a:pPr algn="l">
              <a:lnSpc>
                <a:spcPts val="2800"/>
              </a:lnSpc>
              <a:spcBef>
                <a:spcPct val="0"/>
              </a:spcBef>
            </a:pPr>
          </a:p>
        </p:txBody>
      </p:sp>
      <p:sp>
        <p:nvSpPr>
          <p:cNvPr name="TextBox 16" id="16"/>
          <p:cNvSpPr txBox="true"/>
          <p:nvPr/>
        </p:nvSpPr>
        <p:spPr>
          <a:xfrm rot="0">
            <a:off x="6998097" y="5922985"/>
            <a:ext cx="3123917"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Improvement</a:t>
            </a:r>
          </a:p>
        </p:txBody>
      </p:sp>
      <p:sp>
        <p:nvSpPr>
          <p:cNvPr name="Freeform 17" id="17"/>
          <p:cNvSpPr/>
          <p:nvPr/>
        </p:nvSpPr>
        <p:spPr>
          <a:xfrm flipH="false" flipV="false" rot="0">
            <a:off x="17583680" y="462990"/>
            <a:ext cx="309455" cy="178921"/>
          </a:xfrm>
          <a:custGeom>
            <a:avLst/>
            <a:gdLst/>
            <a:ahLst/>
            <a:cxnLst/>
            <a:rect r="r" b="b" t="t" l="l"/>
            <a:pathLst>
              <a:path h="178921" w="309455">
                <a:moveTo>
                  <a:pt x="0" y="0"/>
                </a:moveTo>
                <a:lnTo>
                  <a:pt x="309455" y="0"/>
                </a:lnTo>
                <a:lnTo>
                  <a:pt x="309455" y="178920"/>
                </a:lnTo>
                <a:lnTo>
                  <a:pt x="0" y="1789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8" id="18"/>
          <p:cNvSpPr/>
          <p:nvPr/>
        </p:nvSpPr>
        <p:spPr>
          <a:xfrm>
            <a:off x="17650355" y="8578878"/>
            <a:ext cx="0" cy="736572"/>
          </a:xfrm>
          <a:prstGeom prst="line">
            <a:avLst/>
          </a:prstGeom>
          <a:ln cap="flat" w="19050">
            <a:solidFill>
              <a:srgbClr val="FFFFFF"/>
            </a:solidFill>
            <a:prstDash val="solid"/>
            <a:headEnd type="none" len="sm" w="sm"/>
            <a:tailEnd type="none" len="sm" w="sm"/>
          </a:ln>
        </p:spPr>
      </p:sp>
      <p:grpSp>
        <p:nvGrpSpPr>
          <p:cNvPr name="Group 19" id="19"/>
          <p:cNvGrpSpPr/>
          <p:nvPr/>
        </p:nvGrpSpPr>
        <p:grpSpPr>
          <a:xfrm rot="0">
            <a:off x="0" y="7912028"/>
            <a:ext cx="18288000" cy="3086100"/>
            <a:chOff x="0" y="0"/>
            <a:chExt cx="4816593" cy="812800"/>
          </a:xfrm>
        </p:grpSpPr>
        <p:sp>
          <p:nvSpPr>
            <p:cNvPr name="Freeform 20" id="20"/>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21" id="21"/>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22" id="22"/>
          <p:cNvGrpSpPr/>
          <p:nvPr/>
        </p:nvGrpSpPr>
        <p:grpSpPr>
          <a:xfrm rot="0">
            <a:off x="0" y="7912028"/>
            <a:ext cx="18288000" cy="4988920"/>
            <a:chOff x="0" y="0"/>
            <a:chExt cx="24384000" cy="6651894"/>
          </a:xfrm>
        </p:grpSpPr>
        <p:pic>
          <p:nvPicPr>
            <p:cNvPr name="Picture 23" id="23"/>
            <p:cNvPicPr>
              <a:picLocks noChangeAspect="true"/>
            </p:cNvPicPr>
            <p:nvPr/>
          </p:nvPicPr>
          <p:blipFill>
            <a:blip r:embed="rId7">
              <a:alphaModFix amt="42000"/>
            </a:blip>
            <a:srcRect l="0" t="24682" r="0" b="24682"/>
            <a:stretch>
              <a:fillRect/>
            </a:stretch>
          </p:blipFill>
          <p:spPr>
            <a:xfrm flipH="false" flipV="false">
              <a:off x="0" y="0"/>
              <a:ext cx="24384000" cy="6651894"/>
            </a:xfrm>
            <a:prstGeom prst="rect">
              <a:avLst/>
            </a:prstGeom>
          </p:spPr>
        </p:pic>
      </p:grpSp>
      <p:grpSp>
        <p:nvGrpSpPr>
          <p:cNvPr name="Group 24" id="24"/>
          <p:cNvGrpSpPr/>
          <p:nvPr/>
        </p:nvGrpSpPr>
        <p:grpSpPr>
          <a:xfrm rot="0">
            <a:off x="1381772" y="9345931"/>
            <a:ext cx="15877528" cy="218887"/>
            <a:chOff x="0" y="0"/>
            <a:chExt cx="4181736" cy="57649"/>
          </a:xfrm>
        </p:grpSpPr>
        <p:sp>
          <p:nvSpPr>
            <p:cNvPr name="Freeform 25" id="25"/>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26" id="26"/>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27" id="27"/>
          <p:cNvGrpSpPr/>
          <p:nvPr/>
        </p:nvGrpSpPr>
        <p:grpSpPr>
          <a:xfrm rot="0">
            <a:off x="7569075" y="8385546"/>
            <a:ext cx="596911" cy="575398"/>
            <a:chOff x="0" y="0"/>
            <a:chExt cx="795881" cy="767197"/>
          </a:xfrm>
        </p:grpSpPr>
        <p:grpSp>
          <p:nvGrpSpPr>
            <p:cNvPr name="Group 28" id="28"/>
            <p:cNvGrpSpPr/>
            <p:nvPr/>
          </p:nvGrpSpPr>
          <p:grpSpPr>
            <a:xfrm rot="-5400000">
              <a:off x="76633" y="47950"/>
              <a:ext cx="767197" cy="671297"/>
              <a:chOff x="0" y="0"/>
              <a:chExt cx="812800" cy="711200"/>
            </a:xfrm>
          </p:grpSpPr>
          <p:sp>
            <p:nvSpPr>
              <p:cNvPr name="Freeform 29" id="29"/>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30" id="30"/>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31" id="31"/>
            <p:cNvGrpSpPr/>
            <p:nvPr/>
          </p:nvGrpSpPr>
          <p:grpSpPr>
            <a:xfrm rot="0">
              <a:off x="0" y="106015"/>
              <a:ext cx="124583" cy="555168"/>
              <a:chOff x="0" y="0"/>
              <a:chExt cx="131989" cy="588168"/>
            </a:xfrm>
          </p:grpSpPr>
          <p:sp>
            <p:nvSpPr>
              <p:cNvPr name="Freeform 32" id="32"/>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33" id="33"/>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34" id="34"/>
          <p:cNvGrpSpPr/>
          <p:nvPr/>
        </p:nvGrpSpPr>
        <p:grpSpPr>
          <a:xfrm rot="0">
            <a:off x="10122015" y="8385546"/>
            <a:ext cx="596911" cy="575398"/>
            <a:chOff x="0" y="0"/>
            <a:chExt cx="795881" cy="767197"/>
          </a:xfrm>
        </p:grpSpPr>
        <p:grpSp>
          <p:nvGrpSpPr>
            <p:cNvPr name="Group 35" id="35"/>
            <p:cNvGrpSpPr/>
            <p:nvPr/>
          </p:nvGrpSpPr>
          <p:grpSpPr>
            <a:xfrm rot="5400000">
              <a:off x="-47950" y="47950"/>
              <a:ext cx="767197" cy="671297"/>
              <a:chOff x="0" y="0"/>
              <a:chExt cx="812800" cy="711200"/>
            </a:xfrm>
          </p:grpSpPr>
          <p:sp>
            <p:nvSpPr>
              <p:cNvPr name="Freeform 36" id="36"/>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37" id="37"/>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38" id="38"/>
            <p:cNvGrpSpPr/>
            <p:nvPr/>
          </p:nvGrpSpPr>
          <p:grpSpPr>
            <a:xfrm rot="-10800000">
              <a:off x="671297" y="106015"/>
              <a:ext cx="124583" cy="555168"/>
              <a:chOff x="0" y="0"/>
              <a:chExt cx="131989" cy="588168"/>
            </a:xfrm>
          </p:grpSpPr>
          <p:sp>
            <p:nvSpPr>
              <p:cNvPr name="Freeform 39" id="39"/>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40" id="40"/>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41" id="41"/>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2" id="42"/>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4" id="44"/>
          <p:cNvGrpSpPr/>
          <p:nvPr/>
        </p:nvGrpSpPr>
        <p:grpSpPr>
          <a:xfrm rot="0">
            <a:off x="1381772" y="9345931"/>
            <a:ext cx="13216885" cy="218887"/>
            <a:chOff x="0" y="0"/>
            <a:chExt cx="3480990" cy="57649"/>
          </a:xfrm>
        </p:grpSpPr>
        <p:sp>
          <p:nvSpPr>
            <p:cNvPr name="Freeform 45" id="45"/>
            <p:cNvSpPr/>
            <p:nvPr/>
          </p:nvSpPr>
          <p:spPr>
            <a:xfrm flipH="false" flipV="false" rot="0">
              <a:off x="0" y="0"/>
              <a:ext cx="3480990" cy="57649"/>
            </a:xfrm>
            <a:custGeom>
              <a:avLst/>
              <a:gdLst/>
              <a:ahLst/>
              <a:cxnLst/>
              <a:rect r="r" b="b" t="t" l="l"/>
              <a:pathLst>
                <a:path h="57649" w="3480990">
                  <a:moveTo>
                    <a:pt x="0" y="0"/>
                  </a:moveTo>
                  <a:lnTo>
                    <a:pt x="3480990" y="0"/>
                  </a:lnTo>
                  <a:lnTo>
                    <a:pt x="3480990" y="57649"/>
                  </a:lnTo>
                  <a:lnTo>
                    <a:pt x="0" y="57649"/>
                  </a:lnTo>
                  <a:close/>
                </a:path>
              </a:pathLst>
            </a:custGeom>
            <a:solidFill>
              <a:srgbClr val="E6E6E6"/>
            </a:solidFill>
          </p:spPr>
        </p:sp>
        <p:sp>
          <p:nvSpPr>
            <p:cNvPr name="TextBox 46" id="46"/>
            <p:cNvSpPr txBox="true"/>
            <p:nvPr/>
          </p:nvSpPr>
          <p:spPr>
            <a:xfrm>
              <a:off x="0" y="-28575"/>
              <a:ext cx="3480990" cy="86224"/>
            </a:xfrm>
            <a:prstGeom prst="rect">
              <a:avLst/>
            </a:prstGeom>
          </p:spPr>
          <p:txBody>
            <a:bodyPr anchor="ctr" rtlCol="false" tIns="50800" lIns="50800" bIns="50800" rIns="50800"/>
            <a:lstStyle/>
            <a:p>
              <a:pPr algn="ctr">
                <a:lnSpc>
                  <a:spcPts val="2377"/>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true" rot="0">
            <a:off x="12313854" y="-579338"/>
            <a:ext cx="6523391" cy="6535273"/>
          </a:xfrm>
          <a:custGeom>
            <a:avLst/>
            <a:gdLst/>
            <a:ahLst/>
            <a:cxnLst/>
            <a:rect r="r" b="b" t="t" l="l"/>
            <a:pathLst>
              <a:path h="6535273" w="6523391">
                <a:moveTo>
                  <a:pt x="0" y="6535273"/>
                </a:moveTo>
                <a:lnTo>
                  <a:pt x="6523390" y="6535273"/>
                </a:lnTo>
                <a:lnTo>
                  <a:pt x="6523390" y="0"/>
                </a:lnTo>
                <a:lnTo>
                  <a:pt x="0" y="0"/>
                </a:lnTo>
                <a:lnTo>
                  <a:pt x="0" y="653527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28267" y="716075"/>
            <a:ext cx="862067" cy="862067"/>
            <a:chOff x="0" y="0"/>
            <a:chExt cx="1149422" cy="1149422"/>
          </a:xfrm>
        </p:grpSpPr>
        <p:grpSp>
          <p:nvGrpSpPr>
            <p:cNvPr name="Group 4" id="4"/>
            <p:cNvGrpSpPr/>
            <p:nvPr/>
          </p:nvGrpSpPr>
          <p:grpSpPr>
            <a:xfrm rot="0">
              <a:off x="0" y="0"/>
              <a:ext cx="1149422" cy="11494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7" id="7"/>
            <p:cNvGrpSpPr/>
            <p:nvPr/>
          </p:nvGrpSpPr>
          <p:grpSpPr>
            <a:xfrm rot="0">
              <a:off x="339619" y="358713"/>
              <a:ext cx="470184" cy="90966"/>
              <a:chOff x="0" y="0"/>
              <a:chExt cx="135963" cy="26305"/>
            </a:xfrm>
          </p:grpSpPr>
          <p:sp>
            <p:nvSpPr>
              <p:cNvPr name="Freeform 8" id="8"/>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9" id="9"/>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10" id="10"/>
            <p:cNvGrpSpPr/>
            <p:nvPr/>
          </p:nvGrpSpPr>
          <p:grpSpPr>
            <a:xfrm rot="0">
              <a:off x="339619" y="530700"/>
              <a:ext cx="470184" cy="90966"/>
              <a:chOff x="0" y="0"/>
              <a:chExt cx="135963" cy="26305"/>
            </a:xfrm>
          </p:grpSpPr>
          <p:sp>
            <p:nvSpPr>
              <p:cNvPr name="Freeform 11" id="11"/>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12" id="12"/>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13" id="13"/>
            <p:cNvGrpSpPr/>
            <p:nvPr/>
          </p:nvGrpSpPr>
          <p:grpSpPr>
            <a:xfrm rot="0">
              <a:off x="339619" y="699744"/>
              <a:ext cx="470184" cy="90966"/>
              <a:chOff x="0" y="0"/>
              <a:chExt cx="135963" cy="26305"/>
            </a:xfrm>
          </p:grpSpPr>
          <p:sp>
            <p:nvSpPr>
              <p:cNvPr name="Freeform 14" id="14"/>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15" id="15"/>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pic>
        <p:nvPicPr>
          <p:cNvPr name="Picture 16" id="16"/>
          <p:cNvPicPr>
            <a:picLocks noChangeAspect="true"/>
          </p:cNvPicPr>
          <p:nvPr/>
        </p:nvPicPr>
        <p:blipFill>
          <a:blip r:embed="rId4"/>
          <a:stretch>
            <a:fillRect/>
          </a:stretch>
        </p:blipFill>
        <p:spPr>
          <a:xfrm rot="0">
            <a:off x="425378" y="2865602"/>
            <a:ext cx="9239285" cy="5521092"/>
          </a:xfrm>
          <a:prstGeom prst="rect">
            <a:avLst/>
          </a:prstGeom>
        </p:spPr>
      </p:pic>
      <p:grpSp>
        <p:nvGrpSpPr>
          <p:cNvPr name="Group 17" id="17"/>
          <p:cNvGrpSpPr/>
          <p:nvPr/>
        </p:nvGrpSpPr>
        <p:grpSpPr>
          <a:xfrm rot="0">
            <a:off x="0" y="7912028"/>
            <a:ext cx="18288000" cy="3086100"/>
            <a:chOff x="0" y="0"/>
            <a:chExt cx="4816593" cy="812800"/>
          </a:xfrm>
        </p:grpSpPr>
        <p:sp>
          <p:nvSpPr>
            <p:cNvPr name="Freeform 18" id="18"/>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19" id="19"/>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20" id="20"/>
          <p:cNvGrpSpPr/>
          <p:nvPr/>
        </p:nvGrpSpPr>
        <p:grpSpPr>
          <a:xfrm rot="0">
            <a:off x="0" y="7912028"/>
            <a:ext cx="18288000" cy="4988920"/>
            <a:chOff x="0" y="0"/>
            <a:chExt cx="24384000" cy="6651894"/>
          </a:xfrm>
        </p:grpSpPr>
        <p:pic>
          <p:nvPicPr>
            <p:cNvPr name="Picture 21" id="21"/>
            <p:cNvPicPr>
              <a:picLocks noChangeAspect="true"/>
            </p:cNvPicPr>
            <p:nvPr/>
          </p:nvPicPr>
          <p:blipFill>
            <a:blip r:embed="rId5">
              <a:alphaModFix amt="42000"/>
            </a:blip>
            <a:srcRect l="0" t="24682" r="0" b="24682"/>
            <a:stretch>
              <a:fillRect/>
            </a:stretch>
          </p:blipFill>
          <p:spPr>
            <a:xfrm flipH="false" flipV="false">
              <a:off x="0" y="0"/>
              <a:ext cx="24384000" cy="6651894"/>
            </a:xfrm>
            <a:prstGeom prst="rect">
              <a:avLst/>
            </a:prstGeom>
          </p:spPr>
        </p:pic>
      </p:grpSp>
      <p:grpSp>
        <p:nvGrpSpPr>
          <p:cNvPr name="Group 22" id="22"/>
          <p:cNvGrpSpPr/>
          <p:nvPr/>
        </p:nvGrpSpPr>
        <p:grpSpPr>
          <a:xfrm rot="0">
            <a:off x="1381772" y="9345931"/>
            <a:ext cx="15877528" cy="218887"/>
            <a:chOff x="0" y="0"/>
            <a:chExt cx="4181736" cy="57649"/>
          </a:xfrm>
        </p:grpSpPr>
        <p:sp>
          <p:nvSpPr>
            <p:cNvPr name="Freeform 23" id="23"/>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24" id="24"/>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25" id="25"/>
          <p:cNvGrpSpPr/>
          <p:nvPr/>
        </p:nvGrpSpPr>
        <p:grpSpPr>
          <a:xfrm rot="0">
            <a:off x="7569075" y="8385546"/>
            <a:ext cx="596911" cy="575398"/>
            <a:chOff x="0" y="0"/>
            <a:chExt cx="795881" cy="767197"/>
          </a:xfrm>
        </p:grpSpPr>
        <p:grpSp>
          <p:nvGrpSpPr>
            <p:cNvPr name="Group 26" id="26"/>
            <p:cNvGrpSpPr/>
            <p:nvPr/>
          </p:nvGrpSpPr>
          <p:grpSpPr>
            <a:xfrm rot="-5400000">
              <a:off x="76633" y="47950"/>
              <a:ext cx="767197" cy="671297"/>
              <a:chOff x="0" y="0"/>
              <a:chExt cx="812800" cy="711200"/>
            </a:xfrm>
          </p:grpSpPr>
          <p:sp>
            <p:nvSpPr>
              <p:cNvPr name="Freeform 27" id="27"/>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8" id="28"/>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9" id="29"/>
            <p:cNvGrpSpPr/>
            <p:nvPr/>
          </p:nvGrpSpPr>
          <p:grpSpPr>
            <a:xfrm rot="0">
              <a:off x="0" y="106015"/>
              <a:ext cx="124583" cy="555168"/>
              <a:chOff x="0" y="0"/>
              <a:chExt cx="131989" cy="588168"/>
            </a:xfrm>
          </p:grpSpPr>
          <p:sp>
            <p:nvSpPr>
              <p:cNvPr name="Freeform 30" id="30"/>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31" id="31"/>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32" id="32"/>
          <p:cNvGrpSpPr/>
          <p:nvPr/>
        </p:nvGrpSpPr>
        <p:grpSpPr>
          <a:xfrm rot="0">
            <a:off x="10122015" y="8385546"/>
            <a:ext cx="596911" cy="575398"/>
            <a:chOff x="0" y="0"/>
            <a:chExt cx="795881" cy="767197"/>
          </a:xfrm>
        </p:grpSpPr>
        <p:grpSp>
          <p:nvGrpSpPr>
            <p:cNvPr name="Group 33" id="33"/>
            <p:cNvGrpSpPr/>
            <p:nvPr/>
          </p:nvGrpSpPr>
          <p:grpSpPr>
            <a:xfrm rot="5400000">
              <a:off x="-47950" y="47950"/>
              <a:ext cx="767197" cy="671297"/>
              <a:chOff x="0" y="0"/>
              <a:chExt cx="812800" cy="711200"/>
            </a:xfrm>
          </p:grpSpPr>
          <p:sp>
            <p:nvSpPr>
              <p:cNvPr name="Freeform 34" id="34"/>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35" id="35"/>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36" id="36"/>
            <p:cNvGrpSpPr/>
            <p:nvPr/>
          </p:nvGrpSpPr>
          <p:grpSpPr>
            <a:xfrm rot="-10800000">
              <a:off x="671297" y="106015"/>
              <a:ext cx="124583" cy="555168"/>
              <a:chOff x="0" y="0"/>
              <a:chExt cx="131989" cy="588168"/>
            </a:xfrm>
          </p:grpSpPr>
          <p:sp>
            <p:nvSpPr>
              <p:cNvPr name="Freeform 37" id="37"/>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38" id="38"/>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39" id="39"/>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1" id="41"/>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2" id="42"/>
          <p:cNvGrpSpPr/>
          <p:nvPr/>
        </p:nvGrpSpPr>
        <p:grpSpPr>
          <a:xfrm rot="0">
            <a:off x="1381772" y="9345931"/>
            <a:ext cx="13216885" cy="218887"/>
            <a:chOff x="0" y="0"/>
            <a:chExt cx="3480990" cy="57649"/>
          </a:xfrm>
        </p:grpSpPr>
        <p:sp>
          <p:nvSpPr>
            <p:cNvPr name="Freeform 43" id="43"/>
            <p:cNvSpPr/>
            <p:nvPr/>
          </p:nvSpPr>
          <p:spPr>
            <a:xfrm flipH="false" flipV="false" rot="0">
              <a:off x="0" y="0"/>
              <a:ext cx="3480990" cy="57649"/>
            </a:xfrm>
            <a:custGeom>
              <a:avLst/>
              <a:gdLst/>
              <a:ahLst/>
              <a:cxnLst/>
              <a:rect r="r" b="b" t="t" l="l"/>
              <a:pathLst>
                <a:path h="57649" w="3480990">
                  <a:moveTo>
                    <a:pt x="0" y="0"/>
                  </a:moveTo>
                  <a:lnTo>
                    <a:pt x="3480990" y="0"/>
                  </a:lnTo>
                  <a:lnTo>
                    <a:pt x="3480990" y="57649"/>
                  </a:lnTo>
                  <a:lnTo>
                    <a:pt x="0" y="57649"/>
                  </a:lnTo>
                  <a:close/>
                </a:path>
              </a:pathLst>
            </a:custGeom>
            <a:solidFill>
              <a:srgbClr val="E6E6E6"/>
            </a:solidFill>
          </p:spPr>
        </p:sp>
        <p:sp>
          <p:nvSpPr>
            <p:cNvPr name="TextBox 44" id="44"/>
            <p:cNvSpPr txBox="true"/>
            <p:nvPr/>
          </p:nvSpPr>
          <p:spPr>
            <a:xfrm>
              <a:off x="0" y="-28575"/>
              <a:ext cx="3480990" cy="86224"/>
            </a:xfrm>
            <a:prstGeom prst="rect">
              <a:avLst/>
            </a:prstGeom>
          </p:spPr>
          <p:txBody>
            <a:bodyPr anchor="ctr" rtlCol="false" tIns="50800" lIns="50800" bIns="50800" rIns="50800"/>
            <a:lstStyle/>
            <a:p>
              <a:pPr algn="ctr">
                <a:lnSpc>
                  <a:spcPts val="2377"/>
                </a:lnSpc>
              </a:pPr>
            </a:p>
          </p:txBody>
        </p:sp>
      </p:grpSp>
      <p:sp>
        <p:nvSpPr>
          <p:cNvPr name="TextBox 45" id="45"/>
          <p:cNvSpPr txBox="true"/>
          <p:nvPr/>
        </p:nvSpPr>
        <p:spPr>
          <a:xfrm rot="0">
            <a:off x="1195318" y="1293039"/>
            <a:ext cx="5539659" cy="1525270"/>
          </a:xfrm>
          <a:prstGeom prst="rect">
            <a:avLst/>
          </a:prstGeom>
        </p:spPr>
        <p:txBody>
          <a:bodyPr anchor="t" rtlCol="false" tIns="0" lIns="0" bIns="0" rIns="0">
            <a:spAutoFit/>
          </a:bodyPr>
          <a:lstStyle/>
          <a:p>
            <a:pPr algn="l">
              <a:lnSpc>
                <a:spcPts val="5300"/>
              </a:lnSpc>
            </a:pPr>
            <a:r>
              <a:rPr lang="en-US" sz="5300" b="true">
                <a:solidFill>
                  <a:srgbClr val="FFFFFF"/>
                </a:solidFill>
                <a:latin typeface="Agrandir Wide Bold"/>
                <a:ea typeface="Agrandir Wide Bold"/>
                <a:cs typeface="Agrandir Wide Bold"/>
                <a:sym typeface="Agrandir Wide Bold"/>
              </a:rPr>
              <a:t>CONCERT VISITOR</a:t>
            </a:r>
            <a:r>
              <a:rPr lang="en-US" sz="5300" b="true">
                <a:solidFill>
                  <a:srgbClr val="FFFFFF"/>
                </a:solidFill>
                <a:latin typeface="Agrandir Wide Bold"/>
                <a:ea typeface="Agrandir Wide Bold"/>
                <a:cs typeface="Agrandir Wide Bold"/>
                <a:sym typeface="Agrandir Wide Bold"/>
              </a:rPr>
              <a:t> </a:t>
            </a:r>
          </a:p>
        </p:txBody>
      </p:sp>
      <p:sp>
        <p:nvSpPr>
          <p:cNvPr name="TextBox 46" id="46"/>
          <p:cNvSpPr txBox="true"/>
          <p:nvPr/>
        </p:nvSpPr>
        <p:spPr>
          <a:xfrm rot="0">
            <a:off x="1195318" y="2631148"/>
            <a:ext cx="6153800" cy="858520"/>
          </a:xfrm>
          <a:prstGeom prst="rect">
            <a:avLst/>
          </a:prstGeom>
        </p:spPr>
        <p:txBody>
          <a:bodyPr anchor="t" rtlCol="false" tIns="0" lIns="0" bIns="0" rIns="0">
            <a:spAutoFit/>
          </a:bodyPr>
          <a:lstStyle/>
          <a:p>
            <a:pPr algn="l">
              <a:lnSpc>
                <a:spcPts val="5300"/>
              </a:lnSpc>
            </a:pPr>
            <a:r>
              <a:rPr lang="en-US" sz="5300" b="true">
                <a:solidFill>
                  <a:srgbClr val="27F46A"/>
                </a:solidFill>
                <a:latin typeface="Agrandir Wide Bold"/>
                <a:ea typeface="Agrandir Wide Bold"/>
                <a:cs typeface="Agrandir Wide Bold"/>
                <a:sym typeface="Agrandir Wide Bold"/>
              </a:rPr>
              <a:t>STATISTICS</a:t>
            </a:r>
          </a:p>
        </p:txBody>
      </p:sp>
      <p:sp>
        <p:nvSpPr>
          <p:cNvPr name="TextBox 47" id="47"/>
          <p:cNvSpPr txBox="true"/>
          <p:nvPr/>
        </p:nvSpPr>
        <p:spPr>
          <a:xfrm rot="0">
            <a:off x="9524363" y="3616492"/>
            <a:ext cx="7303903" cy="3672840"/>
          </a:xfrm>
          <a:prstGeom prst="rect">
            <a:avLst/>
          </a:prstGeom>
        </p:spPr>
        <p:txBody>
          <a:bodyPr anchor="t" rtlCol="false" tIns="0" lIns="0" bIns="0" rIns="0">
            <a:spAutoFit/>
          </a:bodyPr>
          <a:lstStyle/>
          <a:p>
            <a:pPr algn="l">
              <a:lnSpc>
                <a:spcPts val="2099"/>
              </a:lnSpc>
            </a:pPr>
            <a:r>
              <a:rPr lang="en-US" sz="2099" spc="-41">
                <a:solidFill>
                  <a:srgbClr val="FFFFFF"/>
                </a:solidFill>
                <a:latin typeface="Agrandir Wide"/>
                <a:ea typeface="Agrandir Wide"/>
                <a:cs typeface="Agrandir Wide"/>
                <a:sym typeface="Agrandir Wide"/>
              </a:rPr>
              <a:t>A presentation is a method of communicating information, ideas, or proposals to an audience. It typically involves a speaker or speakers delivering content using visual aids such as slides, charts, graphs, or multimedia elements to enhance understanding and engagement. Presentations can occur in various settings, including business meetings, academic lectures, conferences, and seminars. The goal of a presentation is often to inform, persuade, or educate the audience on a particular topic or subject matter. Effective presentations are well-structured, clear, and engaging, capturing the attention of the audience and delivering the intended message effectively.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222795" y="-284578"/>
            <a:ext cx="18834842" cy="8196605"/>
            <a:chOff x="0" y="0"/>
            <a:chExt cx="25113123" cy="10928807"/>
          </a:xfrm>
        </p:grpSpPr>
        <p:pic>
          <p:nvPicPr>
            <p:cNvPr name="Picture 3" id="3"/>
            <p:cNvPicPr>
              <a:picLocks noChangeAspect="true"/>
            </p:cNvPicPr>
            <p:nvPr/>
          </p:nvPicPr>
          <p:blipFill>
            <a:blip r:embed="rId2">
              <a:alphaModFix amt="70000"/>
            </a:blip>
            <a:srcRect l="0" t="17371" r="0" b="17371"/>
            <a:stretch>
              <a:fillRect/>
            </a:stretch>
          </p:blipFill>
          <p:spPr>
            <a:xfrm flipH="false" flipV="false">
              <a:off x="0" y="0"/>
              <a:ext cx="25113123" cy="10928807"/>
            </a:xfrm>
            <a:prstGeom prst="rect">
              <a:avLst/>
            </a:prstGeom>
          </p:spPr>
        </p:pic>
      </p:grpSp>
      <p:grpSp>
        <p:nvGrpSpPr>
          <p:cNvPr name="Group 4" id="4"/>
          <p:cNvGrpSpPr/>
          <p:nvPr/>
        </p:nvGrpSpPr>
        <p:grpSpPr>
          <a:xfrm rot="-10800000">
            <a:off x="-1056508" y="-1288753"/>
            <a:ext cx="20401015" cy="6432253"/>
            <a:chOff x="0" y="0"/>
            <a:chExt cx="5373107" cy="1694091"/>
          </a:xfrm>
        </p:grpSpPr>
        <p:sp>
          <p:nvSpPr>
            <p:cNvPr name="Freeform 5" id="5"/>
            <p:cNvSpPr/>
            <p:nvPr/>
          </p:nvSpPr>
          <p:spPr>
            <a:xfrm flipH="false" flipV="false" rot="0">
              <a:off x="0" y="0"/>
              <a:ext cx="5373107" cy="1694091"/>
            </a:xfrm>
            <a:custGeom>
              <a:avLst/>
              <a:gdLst/>
              <a:ahLst/>
              <a:cxnLst/>
              <a:rect r="r" b="b" t="t" l="l"/>
              <a:pathLst>
                <a:path h="1694091" w="5373107">
                  <a:moveTo>
                    <a:pt x="0" y="0"/>
                  </a:moveTo>
                  <a:lnTo>
                    <a:pt x="5373107" y="0"/>
                  </a:lnTo>
                  <a:lnTo>
                    <a:pt x="5373107" y="1694091"/>
                  </a:lnTo>
                  <a:lnTo>
                    <a:pt x="0" y="1694091"/>
                  </a:lnTo>
                  <a:close/>
                </a:path>
              </a:pathLst>
            </a:custGeom>
            <a:gradFill rotWithShape="true">
              <a:gsLst>
                <a:gs pos="0">
                  <a:srgbClr val="141414">
                    <a:alpha val="0"/>
                  </a:srgbClr>
                </a:gs>
                <a:gs pos="100000">
                  <a:srgbClr val="27F46A">
                    <a:alpha val="100000"/>
                  </a:srgbClr>
                </a:gs>
              </a:gsLst>
              <a:lin ang="5400000"/>
            </a:gradFill>
          </p:spPr>
        </p:sp>
        <p:sp>
          <p:nvSpPr>
            <p:cNvPr name="TextBox 6" id="6"/>
            <p:cNvSpPr txBox="true"/>
            <p:nvPr/>
          </p:nvSpPr>
          <p:spPr>
            <a:xfrm>
              <a:off x="0" y="-28575"/>
              <a:ext cx="5373107" cy="1722666"/>
            </a:xfrm>
            <a:prstGeom prst="rect">
              <a:avLst/>
            </a:prstGeom>
          </p:spPr>
          <p:txBody>
            <a:bodyPr anchor="ctr" rtlCol="false" tIns="50800" lIns="50800" bIns="50800" rIns="50800"/>
            <a:lstStyle/>
            <a:p>
              <a:pPr algn="ctr">
                <a:lnSpc>
                  <a:spcPts val="2377"/>
                </a:lnSpc>
              </a:pPr>
            </a:p>
          </p:txBody>
        </p:sp>
      </p:grpSp>
      <p:grpSp>
        <p:nvGrpSpPr>
          <p:cNvPr name="Group 7" id="7"/>
          <p:cNvGrpSpPr/>
          <p:nvPr/>
        </p:nvGrpSpPr>
        <p:grpSpPr>
          <a:xfrm rot="0">
            <a:off x="0" y="7912028"/>
            <a:ext cx="18288000" cy="3086100"/>
            <a:chOff x="0" y="0"/>
            <a:chExt cx="4816593" cy="812800"/>
          </a:xfrm>
        </p:grpSpPr>
        <p:sp>
          <p:nvSpPr>
            <p:cNvPr name="Freeform 8" id="8"/>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9" id="9"/>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10" id="10"/>
          <p:cNvGrpSpPr/>
          <p:nvPr/>
        </p:nvGrpSpPr>
        <p:grpSpPr>
          <a:xfrm rot="0">
            <a:off x="0" y="7912028"/>
            <a:ext cx="18288000" cy="4988920"/>
            <a:chOff x="0" y="0"/>
            <a:chExt cx="24384000" cy="6651894"/>
          </a:xfrm>
        </p:grpSpPr>
        <p:pic>
          <p:nvPicPr>
            <p:cNvPr name="Picture 11" id="11"/>
            <p:cNvPicPr>
              <a:picLocks noChangeAspect="true"/>
            </p:cNvPicPr>
            <p:nvPr/>
          </p:nvPicPr>
          <p:blipFill>
            <a:blip r:embed="rId3">
              <a:alphaModFix amt="42000"/>
            </a:blip>
            <a:srcRect l="0" t="24682" r="0" b="24682"/>
            <a:stretch>
              <a:fillRect/>
            </a:stretch>
          </p:blipFill>
          <p:spPr>
            <a:xfrm flipH="false" flipV="false">
              <a:off x="0" y="0"/>
              <a:ext cx="24384000" cy="6651894"/>
            </a:xfrm>
            <a:prstGeom prst="rect">
              <a:avLst/>
            </a:prstGeom>
          </p:spPr>
        </p:pic>
      </p:grpSp>
      <p:grpSp>
        <p:nvGrpSpPr>
          <p:cNvPr name="Group 12" id="12"/>
          <p:cNvGrpSpPr/>
          <p:nvPr/>
        </p:nvGrpSpPr>
        <p:grpSpPr>
          <a:xfrm rot="0">
            <a:off x="1381772" y="9345931"/>
            <a:ext cx="15877528" cy="218887"/>
            <a:chOff x="0" y="0"/>
            <a:chExt cx="4181736" cy="57649"/>
          </a:xfrm>
        </p:grpSpPr>
        <p:sp>
          <p:nvSpPr>
            <p:cNvPr name="Freeform 13" id="13"/>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14" id="14"/>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5" id="15"/>
          <p:cNvGrpSpPr/>
          <p:nvPr/>
        </p:nvGrpSpPr>
        <p:grpSpPr>
          <a:xfrm rot="0">
            <a:off x="7569075" y="8385546"/>
            <a:ext cx="596911" cy="575398"/>
            <a:chOff x="0" y="0"/>
            <a:chExt cx="795881" cy="767197"/>
          </a:xfrm>
        </p:grpSpPr>
        <p:grpSp>
          <p:nvGrpSpPr>
            <p:cNvPr name="Group 16" id="16"/>
            <p:cNvGrpSpPr/>
            <p:nvPr/>
          </p:nvGrpSpPr>
          <p:grpSpPr>
            <a:xfrm rot="-5400000">
              <a:off x="76633" y="47950"/>
              <a:ext cx="767197" cy="671297"/>
              <a:chOff x="0" y="0"/>
              <a:chExt cx="812800" cy="711200"/>
            </a:xfrm>
          </p:grpSpPr>
          <p:sp>
            <p:nvSpPr>
              <p:cNvPr name="Freeform 17" id="17"/>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8" id="18"/>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9" id="19"/>
            <p:cNvGrpSpPr/>
            <p:nvPr/>
          </p:nvGrpSpPr>
          <p:grpSpPr>
            <a:xfrm rot="0">
              <a:off x="0" y="106015"/>
              <a:ext cx="124583" cy="555168"/>
              <a:chOff x="0" y="0"/>
              <a:chExt cx="131989" cy="588168"/>
            </a:xfrm>
          </p:grpSpPr>
          <p:sp>
            <p:nvSpPr>
              <p:cNvPr name="Freeform 20" id="20"/>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1" id="21"/>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22" id="22"/>
          <p:cNvGrpSpPr/>
          <p:nvPr/>
        </p:nvGrpSpPr>
        <p:grpSpPr>
          <a:xfrm rot="0">
            <a:off x="10122015" y="8385546"/>
            <a:ext cx="596911" cy="575398"/>
            <a:chOff x="0" y="0"/>
            <a:chExt cx="795881" cy="767197"/>
          </a:xfrm>
        </p:grpSpPr>
        <p:grpSp>
          <p:nvGrpSpPr>
            <p:cNvPr name="Group 23" id="23"/>
            <p:cNvGrpSpPr/>
            <p:nvPr/>
          </p:nvGrpSpPr>
          <p:grpSpPr>
            <a:xfrm rot="5400000">
              <a:off x="-47950" y="47950"/>
              <a:ext cx="767197" cy="671297"/>
              <a:chOff x="0" y="0"/>
              <a:chExt cx="812800" cy="711200"/>
            </a:xfrm>
          </p:grpSpPr>
          <p:sp>
            <p:nvSpPr>
              <p:cNvPr name="Freeform 24" id="24"/>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5" id="25"/>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6" id="26"/>
            <p:cNvGrpSpPr/>
            <p:nvPr/>
          </p:nvGrpSpPr>
          <p:grpSpPr>
            <a:xfrm rot="-10800000">
              <a:off x="671297" y="106015"/>
              <a:ext cx="124583" cy="555168"/>
              <a:chOff x="0" y="0"/>
              <a:chExt cx="131989" cy="588168"/>
            </a:xfrm>
          </p:grpSpPr>
          <p:sp>
            <p:nvSpPr>
              <p:cNvPr name="Freeform 27" id="27"/>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8" id="28"/>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9" id="29"/>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1381772" y="9345931"/>
            <a:ext cx="14879745" cy="218887"/>
            <a:chOff x="0" y="0"/>
            <a:chExt cx="3918945" cy="57649"/>
          </a:xfrm>
        </p:grpSpPr>
        <p:sp>
          <p:nvSpPr>
            <p:cNvPr name="Freeform 32" id="32"/>
            <p:cNvSpPr/>
            <p:nvPr/>
          </p:nvSpPr>
          <p:spPr>
            <a:xfrm flipH="false" flipV="false" rot="0">
              <a:off x="0" y="0"/>
              <a:ext cx="3918945" cy="57649"/>
            </a:xfrm>
            <a:custGeom>
              <a:avLst/>
              <a:gdLst/>
              <a:ahLst/>
              <a:cxnLst/>
              <a:rect r="r" b="b" t="t" l="l"/>
              <a:pathLst>
                <a:path h="57649" w="3918945">
                  <a:moveTo>
                    <a:pt x="0" y="0"/>
                  </a:moveTo>
                  <a:lnTo>
                    <a:pt x="3918945" y="0"/>
                  </a:lnTo>
                  <a:lnTo>
                    <a:pt x="3918945" y="57649"/>
                  </a:lnTo>
                  <a:lnTo>
                    <a:pt x="0" y="57649"/>
                  </a:lnTo>
                  <a:close/>
                </a:path>
              </a:pathLst>
            </a:custGeom>
            <a:solidFill>
              <a:srgbClr val="E6E6E6"/>
            </a:solidFill>
          </p:spPr>
        </p:sp>
        <p:sp>
          <p:nvSpPr>
            <p:cNvPr name="TextBox 33" id="33"/>
            <p:cNvSpPr txBox="true"/>
            <p:nvPr/>
          </p:nvSpPr>
          <p:spPr>
            <a:xfrm>
              <a:off x="0" y="-28575"/>
              <a:ext cx="3918945" cy="86224"/>
            </a:xfrm>
            <a:prstGeom prst="rect">
              <a:avLst/>
            </a:prstGeom>
          </p:spPr>
          <p:txBody>
            <a:bodyPr anchor="ctr" rtlCol="false" tIns="50800" lIns="50800" bIns="50800" rIns="50800"/>
            <a:lstStyle/>
            <a:p>
              <a:pPr algn="ctr">
                <a:lnSpc>
                  <a:spcPts val="2377"/>
                </a:lnSpc>
              </a:pPr>
            </a:p>
          </p:txBody>
        </p:sp>
      </p:grpSp>
      <p:grpSp>
        <p:nvGrpSpPr>
          <p:cNvPr name="Group 34" id="34"/>
          <p:cNvGrpSpPr/>
          <p:nvPr/>
        </p:nvGrpSpPr>
        <p:grpSpPr>
          <a:xfrm rot="0">
            <a:off x="16261517" y="628765"/>
            <a:ext cx="1262002" cy="1262002"/>
            <a:chOff x="0" y="0"/>
            <a:chExt cx="1682669" cy="1682669"/>
          </a:xfrm>
        </p:grpSpPr>
        <p:grpSp>
          <p:nvGrpSpPr>
            <p:cNvPr name="Group 35" id="35"/>
            <p:cNvGrpSpPr/>
            <p:nvPr/>
          </p:nvGrpSpPr>
          <p:grpSpPr>
            <a:xfrm rot="0">
              <a:off x="0" y="0"/>
              <a:ext cx="1682669" cy="168266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38" id="38"/>
            <p:cNvGrpSpPr/>
            <p:nvPr/>
          </p:nvGrpSpPr>
          <p:grpSpPr>
            <a:xfrm rot="0">
              <a:off x="497177" y="525129"/>
              <a:ext cx="688315" cy="133167"/>
              <a:chOff x="0" y="0"/>
              <a:chExt cx="135963" cy="26305"/>
            </a:xfrm>
          </p:grpSpPr>
          <p:sp>
            <p:nvSpPr>
              <p:cNvPr name="Freeform 39" id="39"/>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0" id="40"/>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1" id="41"/>
            <p:cNvGrpSpPr/>
            <p:nvPr/>
          </p:nvGrpSpPr>
          <p:grpSpPr>
            <a:xfrm rot="0">
              <a:off x="497177" y="776906"/>
              <a:ext cx="688315" cy="133167"/>
              <a:chOff x="0" y="0"/>
              <a:chExt cx="135963" cy="26305"/>
            </a:xfrm>
          </p:grpSpPr>
          <p:sp>
            <p:nvSpPr>
              <p:cNvPr name="Freeform 42" id="42"/>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3" id="43"/>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4" id="44"/>
            <p:cNvGrpSpPr/>
            <p:nvPr/>
          </p:nvGrpSpPr>
          <p:grpSpPr>
            <a:xfrm rot="0">
              <a:off x="497177" y="1024373"/>
              <a:ext cx="688315" cy="133167"/>
              <a:chOff x="0" y="0"/>
              <a:chExt cx="135963" cy="26305"/>
            </a:xfrm>
          </p:grpSpPr>
          <p:sp>
            <p:nvSpPr>
              <p:cNvPr name="Freeform 45" id="45"/>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6" id="46"/>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grpSp>
        <p:nvGrpSpPr>
          <p:cNvPr name="Group 47" id="47"/>
          <p:cNvGrpSpPr/>
          <p:nvPr/>
        </p:nvGrpSpPr>
        <p:grpSpPr>
          <a:xfrm rot="0">
            <a:off x="8699385" y="8226853"/>
            <a:ext cx="892783" cy="892783"/>
            <a:chOff x="0" y="0"/>
            <a:chExt cx="1190378" cy="1190378"/>
          </a:xfrm>
        </p:grpSpPr>
        <p:grpSp>
          <p:nvGrpSpPr>
            <p:cNvPr name="Group 48" id="48"/>
            <p:cNvGrpSpPr/>
            <p:nvPr/>
          </p:nvGrpSpPr>
          <p:grpSpPr>
            <a:xfrm rot="0">
              <a:off x="0" y="0"/>
              <a:ext cx="1190378" cy="119037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sp>
          <p:nvSpPr>
            <p:cNvPr name="Freeform 51" id="51"/>
            <p:cNvSpPr/>
            <p:nvPr/>
          </p:nvSpPr>
          <p:spPr>
            <a:xfrm flipH="false" flipV="false" rot="0">
              <a:off x="335601" y="287314"/>
              <a:ext cx="492600" cy="615750"/>
            </a:xfrm>
            <a:custGeom>
              <a:avLst/>
              <a:gdLst/>
              <a:ahLst/>
              <a:cxnLst/>
              <a:rect r="r" b="b" t="t" l="l"/>
              <a:pathLst>
                <a:path h="615750" w="492600">
                  <a:moveTo>
                    <a:pt x="0" y="0"/>
                  </a:moveTo>
                  <a:lnTo>
                    <a:pt x="492600" y="0"/>
                  </a:lnTo>
                  <a:lnTo>
                    <a:pt x="492600" y="615750"/>
                  </a:lnTo>
                  <a:lnTo>
                    <a:pt x="0" y="615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52" id="52"/>
            <p:cNvGrpSpPr/>
            <p:nvPr/>
          </p:nvGrpSpPr>
          <p:grpSpPr>
            <a:xfrm rot="5400000">
              <a:off x="261964" y="274868"/>
              <a:ext cx="355440" cy="311010"/>
              <a:chOff x="0" y="0"/>
              <a:chExt cx="812800" cy="711200"/>
            </a:xfrm>
          </p:grpSpPr>
          <p:sp>
            <p:nvSpPr>
              <p:cNvPr name="Freeform 53" id="5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141414"/>
              </a:solidFill>
            </p:spPr>
          </p:sp>
          <p:sp>
            <p:nvSpPr>
              <p:cNvPr name="TextBox 54" id="54"/>
              <p:cNvSpPr txBox="true"/>
              <p:nvPr/>
            </p:nvSpPr>
            <p:spPr>
              <a:xfrm>
                <a:off x="127000" y="22225"/>
                <a:ext cx="558800" cy="358775"/>
              </a:xfrm>
              <a:prstGeom prst="rect">
                <a:avLst/>
              </a:prstGeom>
            </p:spPr>
            <p:txBody>
              <a:bodyPr anchor="ctr" rtlCol="false" tIns="50800" lIns="50800" bIns="50800" rIns="50800"/>
              <a:lstStyle/>
              <a:p>
                <a:pPr algn="ctr">
                  <a:lnSpc>
                    <a:spcPts val="2377"/>
                  </a:lnSpc>
                </a:pPr>
              </a:p>
            </p:txBody>
          </p:sp>
        </p:grpSp>
      </p:grpSp>
      <p:sp>
        <p:nvSpPr>
          <p:cNvPr name="TextBox 55" id="55"/>
          <p:cNvSpPr txBox="true"/>
          <p:nvPr/>
        </p:nvSpPr>
        <p:spPr>
          <a:xfrm rot="0">
            <a:off x="1028700" y="1065885"/>
            <a:ext cx="8953835" cy="3906165"/>
          </a:xfrm>
          <a:prstGeom prst="rect">
            <a:avLst/>
          </a:prstGeom>
        </p:spPr>
        <p:txBody>
          <a:bodyPr anchor="t" rtlCol="false" tIns="0" lIns="0" bIns="0" rIns="0">
            <a:spAutoFit/>
          </a:bodyPr>
          <a:lstStyle/>
          <a:p>
            <a:pPr algn="l">
              <a:lnSpc>
                <a:spcPts val="9484"/>
              </a:lnSpc>
            </a:pPr>
            <a:r>
              <a:rPr lang="en-US" sz="9484" b="true">
                <a:solidFill>
                  <a:srgbClr val="FFFFFF"/>
                </a:solidFill>
                <a:latin typeface="Agrandir Wide Bold"/>
                <a:ea typeface="Agrandir Wide Bold"/>
                <a:cs typeface="Agrandir Wide Bold"/>
                <a:sym typeface="Agrandir Wide Bold"/>
              </a:rPr>
              <a:t>THANK'S FOR LISTENING</a:t>
            </a:r>
          </a:p>
        </p:txBody>
      </p:sp>
      <p:sp>
        <p:nvSpPr>
          <p:cNvPr name="TextBox 56" id="56"/>
          <p:cNvSpPr txBox="true"/>
          <p:nvPr/>
        </p:nvSpPr>
        <p:spPr>
          <a:xfrm rot="0">
            <a:off x="9592169" y="4933950"/>
            <a:ext cx="7300349" cy="1629602"/>
          </a:xfrm>
          <a:prstGeom prst="rect">
            <a:avLst/>
          </a:prstGeom>
        </p:spPr>
        <p:txBody>
          <a:bodyPr anchor="t" rtlCol="false" tIns="0" lIns="0" bIns="0" rIns="0">
            <a:spAutoFit/>
          </a:bodyPr>
          <a:lstStyle/>
          <a:p>
            <a:pPr algn="just">
              <a:lnSpc>
                <a:spcPts val="3976"/>
              </a:lnSpc>
            </a:pPr>
            <a:r>
              <a:rPr lang="en-US" b="true" sz="3976" spc="-79">
                <a:solidFill>
                  <a:srgbClr val="141414"/>
                </a:solidFill>
                <a:latin typeface="Agrandir Wide Bold"/>
                <a:ea typeface="Agrandir Wide Bold"/>
                <a:cs typeface="Agrandir Wide Bold"/>
                <a:sym typeface="Agrandir Wide Bold"/>
              </a:rPr>
              <a:t>'WITHOUT DATA, YOU'RE JUST ANOTHER PERSON WITH AN OPINION.'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0718925" y="-4272175"/>
            <a:ext cx="9092124" cy="12955099"/>
          </a:xfrm>
          <a:custGeom>
            <a:avLst/>
            <a:gdLst/>
            <a:ahLst/>
            <a:cxnLst/>
            <a:rect r="r" b="b" t="t" l="l"/>
            <a:pathLst>
              <a:path h="12955099" w="9092124">
                <a:moveTo>
                  <a:pt x="9092124" y="0"/>
                </a:moveTo>
                <a:lnTo>
                  <a:pt x="0" y="0"/>
                </a:lnTo>
                <a:lnTo>
                  <a:pt x="0" y="12955099"/>
                </a:lnTo>
                <a:lnTo>
                  <a:pt x="9092124" y="12955099"/>
                </a:lnTo>
                <a:lnTo>
                  <a:pt x="90921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7332933" y="3193352"/>
            <a:ext cx="10955067" cy="15609551"/>
          </a:xfrm>
          <a:custGeom>
            <a:avLst/>
            <a:gdLst/>
            <a:ahLst/>
            <a:cxnLst/>
            <a:rect r="r" b="b" t="t" l="l"/>
            <a:pathLst>
              <a:path h="15609551" w="10955067">
                <a:moveTo>
                  <a:pt x="0" y="15609551"/>
                </a:moveTo>
                <a:lnTo>
                  <a:pt x="10955067" y="15609551"/>
                </a:lnTo>
                <a:lnTo>
                  <a:pt x="10955067" y="0"/>
                </a:lnTo>
                <a:lnTo>
                  <a:pt x="0" y="0"/>
                </a:lnTo>
                <a:lnTo>
                  <a:pt x="0" y="156095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33780">
            <a:off x="9414990" y="-1357455"/>
            <a:ext cx="9788442" cy="10720164"/>
          </a:xfrm>
          <a:custGeom>
            <a:avLst/>
            <a:gdLst/>
            <a:ahLst/>
            <a:cxnLst/>
            <a:rect r="r" b="b" t="t" l="l"/>
            <a:pathLst>
              <a:path h="10720164" w="9788442">
                <a:moveTo>
                  <a:pt x="0" y="0"/>
                </a:moveTo>
                <a:lnTo>
                  <a:pt x="9788441" y="0"/>
                </a:lnTo>
                <a:lnTo>
                  <a:pt x="9788441" y="10720164"/>
                </a:lnTo>
                <a:lnTo>
                  <a:pt x="0" y="10720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7912028"/>
            <a:ext cx="18288000" cy="3086100"/>
            <a:chOff x="0" y="0"/>
            <a:chExt cx="4816593" cy="812800"/>
          </a:xfrm>
        </p:grpSpPr>
        <p:sp>
          <p:nvSpPr>
            <p:cNvPr name="Freeform 6" id="6"/>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7" id="7"/>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8" id="8"/>
          <p:cNvGrpSpPr/>
          <p:nvPr/>
        </p:nvGrpSpPr>
        <p:grpSpPr>
          <a:xfrm rot="0">
            <a:off x="0" y="7912028"/>
            <a:ext cx="18288000" cy="4988920"/>
            <a:chOff x="0" y="0"/>
            <a:chExt cx="24384000" cy="6651894"/>
          </a:xfrm>
        </p:grpSpPr>
        <p:pic>
          <p:nvPicPr>
            <p:cNvPr name="Picture 9" id="9"/>
            <p:cNvPicPr>
              <a:picLocks noChangeAspect="true"/>
            </p:cNvPicPr>
            <p:nvPr/>
          </p:nvPicPr>
          <p:blipFill>
            <a:blip r:embed="rId6">
              <a:alphaModFix amt="42000"/>
            </a:blip>
            <a:srcRect l="0" t="24682" r="0" b="24682"/>
            <a:stretch>
              <a:fillRect/>
            </a:stretch>
          </p:blipFill>
          <p:spPr>
            <a:xfrm flipH="false" flipV="false">
              <a:off x="0" y="0"/>
              <a:ext cx="24384000" cy="6651894"/>
            </a:xfrm>
            <a:prstGeom prst="rect">
              <a:avLst/>
            </a:prstGeom>
          </p:spPr>
        </p:pic>
      </p:grpSp>
      <p:grpSp>
        <p:nvGrpSpPr>
          <p:cNvPr name="Group 10" id="10"/>
          <p:cNvGrpSpPr/>
          <p:nvPr/>
        </p:nvGrpSpPr>
        <p:grpSpPr>
          <a:xfrm rot="0">
            <a:off x="1381772" y="9345931"/>
            <a:ext cx="15877528" cy="218887"/>
            <a:chOff x="0" y="0"/>
            <a:chExt cx="4181736" cy="57649"/>
          </a:xfrm>
        </p:grpSpPr>
        <p:sp>
          <p:nvSpPr>
            <p:cNvPr name="Freeform 11" id="11"/>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12" id="12"/>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3" id="13"/>
          <p:cNvGrpSpPr/>
          <p:nvPr/>
        </p:nvGrpSpPr>
        <p:grpSpPr>
          <a:xfrm rot="0">
            <a:off x="7569075" y="8385546"/>
            <a:ext cx="596911" cy="575398"/>
            <a:chOff x="0" y="0"/>
            <a:chExt cx="795881" cy="767197"/>
          </a:xfrm>
        </p:grpSpPr>
        <p:grpSp>
          <p:nvGrpSpPr>
            <p:cNvPr name="Group 14" id="14"/>
            <p:cNvGrpSpPr/>
            <p:nvPr/>
          </p:nvGrpSpPr>
          <p:grpSpPr>
            <a:xfrm rot="-5400000">
              <a:off x="76633" y="47950"/>
              <a:ext cx="767197" cy="671297"/>
              <a:chOff x="0" y="0"/>
              <a:chExt cx="812800" cy="711200"/>
            </a:xfrm>
          </p:grpSpPr>
          <p:sp>
            <p:nvSpPr>
              <p:cNvPr name="Freeform 15" id="15"/>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6" id="16"/>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7" id="17"/>
            <p:cNvGrpSpPr/>
            <p:nvPr/>
          </p:nvGrpSpPr>
          <p:grpSpPr>
            <a:xfrm rot="0">
              <a:off x="0" y="106015"/>
              <a:ext cx="124583" cy="555168"/>
              <a:chOff x="0" y="0"/>
              <a:chExt cx="131989" cy="588168"/>
            </a:xfrm>
          </p:grpSpPr>
          <p:sp>
            <p:nvSpPr>
              <p:cNvPr name="Freeform 18" id="18"/>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19" id="19"/>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20" id="20"/>
          <p:cNvGrpSpPr/>
          <p:nvPr/>
        </p:nvGrpSpPr>
        <p:grpSpPr>
          <a:xfrm rot="0">
            <a:off x="10122015" y="8385546"/>
            <a:ext cx="596911" cy="575398"/>
            <a:chOff x="0" y="0"/>
            <a:chExt cx="795881" cy="767197"/>
          </a:xfrm>
        </p:grpSpPr>
        <p:grpSp>
          <p:nvGrpSpPr>
            <p:cNvPr name="Group 21" id="21"/>
            <p:cNvGrpSpPr/>
            <p:nvPr/>
          </p:nvGrpSpPr>
          <p:grpSpPr>
            <a:xfrm rot="5400000">
              <a:off x="-47950" y="47950"/>
              <a:ext cx="767197" cy="671297"/>
              <a:chOff x="0" y="0"/>
              <a:chExt cx="812800" cy="711200"/>
            </a:xfrm>
          </p:grpSpPr>
          <p:sp>
            <p:nvSpPr>
              <p:cNvPr name="Freeform 22" id="22"/>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3" id="23"/>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4" id="24"/>
            <p:cNvGrpSpPr/>
            <p:nvPr/>
          </p:nvGrpSpPr>
          <p:grpSpPr>
            <a:xfrm rot="-10800000">
              <a:off x="671297" y="106015"/>
              <a:ext cx="124583" cy="555168"/>
              <a:chOff x="0" y="0"/>
              <a:chExt cx="131989" cy="588168"/>
            </a:xfrm>
          </p:grpSpPr>
          <p:sp>
            <p:nvSpPr>
              <p:cNvPr name="Freeform 25" id="25"/>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6" id="26"/>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7" id="27"/>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0" id="30"/>
          <p:cNvGrpSpPr/>
          <p:nvPr/>
        </p:nvGrpSpPr>
        <p:grpSpPr>
          <a:xfrm rot="0">
            <a:off x="1381772" y="9345931"/>
            <a:ext cx="4049715" cy="218887"/>
            <a:chOff x="0" y="0"/>
            <a:chExt cx="1066591" cy="57649"/>
          </a:xfrm>
        </p:grpSpPr>
        <p:sp>
          <p:nvSpPr>
            <p:cNvPr name="Freeform 31" id="31"/>
            <p:cNvSpPr/>
            <p:nvPr/>
          </p:nvSpPr>
          <p:spPr>
            <a:xfrm flipH="false" flipV="false" rot="0">
              <a:off x="0" y="0"/>
              <a:ext cx="1066591" cy="57649"/>
            </a:xfrm>
            <a:custGeom>
              <a:avLst/>
              <a:gdLst/>
              <a:ahLst/>
              <a:cxnLst/>
              <a:rect r="r" b="b" t="t" l="l"/>
              <a:pathLst>
                <a:path h="57649" w="1066591">
                  <a:moveTo>
                    <a:pt x="0" y="0"/>
                  </a:moveTo>
                  <a:lnTo>
                    <a:pt x="1066591" y="0"/>
                  </a:lnTo>
                  <a:lnTo>
                    <a:pt x="1066591" y="57649"/>
                  </a:lnTo>
                  <a:lnTo>
                    <a:pt x="0" y="57649"/>
                  </a:lnTo>
                  <a:close/>
                </a:path>
              </a:pathLst>
            </a:custGeom>
            <a:solidFill>
              <a:srgbClr val="E6E6E6"/>
            </a:solidFill>
          </p:spPr>
        </p:sp>
        <p:sp>
          <p:nvSpPr>
            <p:cNvPr name="TextBox 32" id="32"/>
            <p:cNvSpPr txBox="true"/>
            <p:nvPr/>
          </p:nvSpPr>
          <p:spPr>
            <a:xfrm>
              <a:off x="0" y="-28575"/>
              <a:ext cx="1066591" cy="86224"/>
            </a:xfrm>
            <a:prstGeom prst="rect">
              <a:avLst/>
            </a:prstGeom>
          </p:spPr>
          <p:txBody>
            <a:bodyPr anchor="ctr" rtlCol="false" tIns="50800" lIns="50800" bIns="50800" rIns="50800"/>
            <a:lstStyle/>
            <a:p>
              <a:pPr algn="ctr">
                <a:lnSpc>
                  <a:spcPts val="2377"/>
                </a:lnSpc>
              </a:pPr>
            </a:p>
          </p:txBody>
        </p:sp>
      </p:grpSp>
      <p:sp>
        <p:nvSpPr>
          <p:cNvPr name="TextBox 33" id="33"/>
          <p:cNvSpPr txBox="true"/>
          <p:nvPr/>
        </p:nvSpPr>
        <p:spPr>
          <a:xfrm rot="0">
            <a:off x="1177107" y="331014"/>
            <a:ext cx="8926697" cy="973293"/>
          </a:xfrm>
          <a:prstGeom prst="rect">
            <a:avLst/>
          </a:prstGeom>
        </p:spPr>
        <p:txBody>
          <a:bodyPr anchor="t" rtlCol="false" tIns="0" lIns="0" bIns="0" rIns="0">
            <a:spAutoFit/>
          </a:bodyPr>
          <a:lstStyle/>
          <a:p>
            <a:pPr algn="l">
              <a:lnSpc>
                <a:spcPts val="6068"/>
              </a:lnSpc>
            </a:pPr>
            <a:r>
              <a:rPr lang="en-US" sz="6068" b="true">
                <a:solidFill>
                  <a:srgbClr val="FFFFFF"/>
                </a:solidFill>
                <a:latin typeface="Agrandir Wide Bold"/>
                <a:ea typeface="Agrandir Wide Bold"/>
                <a:cs typeface="Agrandir Wide Bold"/>
                <a:sym typeface="Agrandir Wide Bold"/>
              </a:rPr>
              <a:t>PROJECT</a:t>
            </a:r>
          </a:p>
        </p:txBody>
      </p:sp>
      <p:sp>
        <p:nvSpPr>
          <p:cNvPr name="TextBox 34" id="34"/>
          <p:cNvSpPr txBox="true"/>
          <p:nvPr/>
        </p:nvSpPr>
        <p:spPr>
          <a:xfrm rot="0">
            <a:off x="1028700" y="1143704"/>
            <a:ext cx="6988878" cy="973293"/>
          </a:xfrm>
          <a:prstGeom prst="rect">
            <a:avLst/>
          </a:prstGeom>
        </p:spPr>
        <p:txBody>
          <a:bodyPr anchor="t" rtlCol="false" tIns="0" lIns="0" bIns="0" rIns="0">
            <a:spAutoFit/>
          </a:bodyPr>
          <a:lstStyle/>
          <a:p>
            <a:pPr algn="l">
              <a:lnSpc>
                <a:spcPts val="6068"/>
              </a:lnSpc>
            </a:pPr>
            <a:r>
              <a:rPr lang="en-US" sz="6068" b="true">
                <a:solidFill>
                  <a:srgbClr val="27F46A"/>
                </a:solidFill>
                <a:latin typeface="Agrandir Wide Bold"/>
                <a:ea typeface="Agrandir Wide Bold"/>
                <a:cs typeface="Agrandir Wide Bold"/>
                <a:sym typeface="Agrandir Wide Bold"/>
              </a:rPr>
              <a:t>OVERVIEW</a:t>
            </a:r>
          </a:p>
        </p:txBody>
      </p:sp>
      <p:sp>
        <p:nvSpPr>
          <p:cNvPr name="TextBox 35" id="35"/>
          <p:cNvSpPr txBox="true"/>
          <p:nvPr/>
        </p:nvSpPr>
        <p:spPr>
          <a:xfrm rot="0">
            <a:off x="856289" y="2903377"/>
            <a:ext cx="6179386" cy="4730413"/>
          </a:xfrm>
          <a:prstGeom prst="rect">
            <a:avLst/>
          </a:prstGeom>
        </p:spPr>
        <p:txBody>
          <a:bodyPr anchor="t" rtlCol="false" tIns="0" lIns="0" bIns="0" rIns="0">
            <a:spAutoFit/>
          </a:bodyPr>
          <a:lstStyle/>
          <a:p>
            <a:pPr algn="l" marL="451703" indent="-225851" lvl="1">
              <a:lnSpc>
                <a:spcPts val="3138"/>
              </a:lnSpc>
              <a:buFont typeface="Arial"/>
              <a:buChar char="•"/>
            </a:pPr>
            <a:r>
              <a:rPr lang="en-US" sz="2092" spc="-41">
                <a:solidFill>
                  <a:srgbClr val="FFFFFF"/>
                </a:solidFill>
                <a:latin typeface="Agrandir Wide"/>
                <a:ea typeface="Agrandir Wide"/>
                <a:cs typeface="Agrandir Wide"/>
                <a:sym typeface="Agrandir Wide"/>
              </a:rPr>
              <a:t>Dataset: Spotify Global Top 50 Songs</a:t>
            </a:r>
          </a:p>
          <a:p>
            <a:pPr algn="l" marL="451703" indent="-225851" lvl="1">
              <a:lnSpc>
                <a:spcPts val="3138"/>
              </a:lnSpc>
              <a:buFont typeface="Arial"/>
              <a:buChar char="•"/>
            </a:pPr>
            <a:r>
              <a:rPr lang="en-US" sz="2092" spc="-41">
                <a:solidFill>
                  <a:srgbClr val="FFFFFF"/>
                </a:solidFill>
                <a:latin typeface="Agrandir Wide"/>
                <a:ea typeface="Agrandir Wide"/>
                <a:cs typeface="Agrandir Wide"/>
                <a:sym typeface="Agrandir Wide"/>
              </a:rPr>
              <a:t>Source: Kaggle/Spotify (CSV)</a:t>
            </a:r>
          </a:p>
          <a:p>
            <a:pPr algn="l" marL="451703" indent="-225851" lvl="1">
              <a:lnSpc>
                <a:spcPts val="3138"/>
              </a:lnSpc>
              <a:buFont typeface="Arial"/>
              <a:buChar char="•"/>
            </a:pPr>
            <a:r>
              <a:rPr lang="en-US" sz="2092" spc="-41">
                <a:solidFill>
                  <a:srgbClr val="FFFFFF"/>
                </a:solidFill>
                <a:latin typeface="Agrandir Wide"/>
                <a:ea typeface="Agrandir Wide"/>
                <a:cs typeface="Agrandir Wide"/>
                <a:sym typeface="Agrandir Wide"/>
              </a:rPr>
              <a:t>Goal: Use listener trends to design concert strategies.</a:t>
            </a:r>
          </a:p>
          <a:p>
            <a:pPr algn="l" marL="451703" indent="-225851" lvl="1">
              <a:lnSpc>
                <a:spcPts val="3138"/>
              </a:lnSpc>
              <a:buFont typeface="Arial"/>
              <a:buChar char="•"/>
            </a:pPr>
            <a:r>
              <a:rPr lang="en-US" sz="2092" spc="-41">
                <a:solidFill>
                  <a:srgbClr val="FFFFFF"/>
                </a:solidFill>
                <a:latin typeface="Agrandir Wide"/>
                <a:ea typeface="Agrandir Wide"/>
                <a:cs typeface="Agrandir Wide"/>
                <a:sym typeface="Agrandir Wide"/>
              </a:rPr>
              <a:t>Hypothesis:</a:t>
            </a:r>
          </a:p>
          <a:p>
            <a:pPr algn="l">
              <a:lnSpc>
                <a:spcPts val="3138"/>
              </a:lnSpc>
            </a:pPr>
            <a:r>
              <a:rPr lang="en-US" sz="2092" spc="-41">
                <a:solidFill>
                  <a:srgbClr val="FFFFFF"/>
                </a:solidFill>
                <a:latin typeface="Agrandir Wide"/>
                <a:ea typeface="Agrandir Wide"/>
                <a:cs typeface="Agrandir Wide"/>
                <a:sym typeface="Agrandir Wide"/>
              </a:rPr>
              <a:t>      - High energy + danceability = popular    </a:t>
            </a:r>
          </a:p>
          <a:p>
            <a:pPr algn="l">
              <a:lnSpc>
                <a:spcPts val="3138"/>
              </a:lnSpc>
            </a:pPr>
            <a:r>
              <a:rPr lang="en-US" sz="2092" spc="-41">
                <a:solidFill>
                  <a:srgbClr val="FFFFFF"/>
                </a:solidFill>
                <a:latin typeface="Agrandir Wide"/>
                <a:ea typeface="Agrandir Wide"/>
                <a:cs typeface="Agrandir Wide"/>
                <a:sym typeface="Agrandir Wide"/>
              </a:rPr>
              <a:t>      </a:t>
            </a:r>
            <a:r>
              <a:rPr lang="en-US" sz="2092" spc="-41">
                <a:solidFill>
                  <a:srgbClr val="FFFFFF"/>
                </a:solidFill>
                <a:latin typeface="Agrandir Wide"/>
                <a:ea typeface="Agrandir Wide"/>
                <a:cs typeface="Agrandir Wide"/>
                <a:sym typeface="Agrandir Wide"/>
              </a:rPr>
              <a:t>songs.</a:t>
            </a:r>
          </a:p>
          <a:p>
            <a:pPr algn="l">
              <a:lnSpc>
                <a:spcPts val="3138"/>
              </a:lnSpc>
            </a:pPr>
            <a:r>
              <a:rPr lang="en-US" sz="2092" spc="-41">
                <a:solidFill>
                  <a:srgbClr val="FFFFFF"/>
                </a:solidFill>
                <a:latin typeface="Agrandir Wide"/>
                <a:ea typeface="Agrandir Wide"/>
                <a:cs typeface="Agrandir Wide"/>
                <a:sym typeface="Agrandir Wide"/>
              </a:rPr>
              <a:t>      - Pop dominates in quantity, but niche </a:t>
            </a:r>
          </a:p>
          <a:p>
            <a:pPr algn="l">
              <a:lnSpc>
                <a:spcPts val="3138"/>
              </a:lnSpc>
            </a:pPr>
            <a:r>
              <a:rPr lang="en-US" sz="2092" spc="-41">
                <a:solidFill>
                  <a:srgbClr val="FFFFFF"/>
                </a:solidFill>
                <a:latin typeface="Agrandir Wide"/>
                <a:ea typeface="Agrandir Wide"/>
                <a:cs typeface="Agrandir Wide"/>
                <a:sym typeface="Agrandir Wide"/>
              </a:rPr>
              <a:t>      genres are strong in quality.</a:t>
            </a:r>
          </a:p>
          <a:p>
            <a:pPr algn="l">
              <a:lnSpc>
                <a:spcPts val="3138"/>
              </a:lnSpc>
            </a:pPr>
            <a:r>
              <a:rPr lang="en-US" sz="2092" spc="-41">
                <a:solidFill>
                  <a:srgbClr val="FFFFFF"/>
                </a:solidFill>
                <a:latin typeface="Agrandir Wide"/>
                <a:ea typeface="Agrandir Wide"/>
                <a:cs typeface="Agrandir Wide"/>
                <a:sym typeface="Agrandir Wide"/>
              </a:rPr>
              <a:t>      - Artists with multiple hits = good long-</a:t>
            </a:r>
          </a:p>
          <a:p>
            <a:pPr algn="l">
              <a:lnSpc>
                <a:spcPts val="3138"/>
              </a:lnSpc>
            </a:pPr>
            <a:r>
              <a:rPr lang="en-US" sz="2092" spc="-41">
                <a:solidFill>
                  <a:srgbClr val="FFFFFF"/>
                </a:solidFill>
                <a:latin typeface="Agrandir Wide"/>
                <a:ea typeface="Agrandir Wide"/>
                <a:cs typeface="Agrandir Wide"/>
                <a:sym typeface="Agrandir Wide"/>
              </a:rPr>
              <a:t>      term bookings.</a:t>
            </a:r>
          </a:p>
          <a:p>
            <a:pPr algn="l">
              <a:lnSpc>
                <a:spcPts val="3138"/>
              </a:lnSpc>
            </a:pPr>
          </a:p>
        </p:txBody>
      </p:sp>
      <p:grpSp>
        <p:nvGrpSpPr>
          <p:cNvPr name="Group 36" id="36"/>
          <p:cNvGrpSpPr/>
          <p:nvPr/>
        </p:nvGrpSpPr>
        <p:grpSpPr>
          <a:xfrm rot="0">
            <a:off x="16171003" y="1028700"/>
            <a:ext cx="1088297" cy="1088297"/>
            <a:chOff x="0" y="0"/>
            <a:chExt cx="1451062" cy="1451062"/>
          </a:xfrm>
        </p:grpSpPr>
        <p:grpSp>
          <p:nvGrpSpPr>
            <p:cNvPr name="Group 37" id="37"/>
            <p:cNvGrpSpPr/>
            <p:nvPr/>
          </p:nvGrpSpPr>
          <p:grpSpPr>
            <a:xfrm rot="0">
              <a:off x="0" y="0"/>
              <a:ext cx="1451062" cy="145106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40" id="40"/>
            <p:cNvGrpSpPr/>
            <p:nvPr/>
          </p:nvGrpSpPr>
          <p:grpSpPr>
            <a:xfrm rot="0">
              <a:off x="428744" y="452849"/>
              <a:ext cx="593573" cy="114838"/>
              <a:chOff x="0" y="0"/>
              <a:chExt cx="135963" cy="26305"/>
            </a:xfrm>
          </p:grpSpPr>
          <p:sp>
            <p:nvSpPr>
              <p:cNvPr name="Freeform 41" id="41"/>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2" id="42"/>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3" id="43"/>
            <p:cNvGrpSpPr/>
            <p:nvPr/>
          </p:nvGrpSpPr>
          <p:grpSpPr>
            <a:xfrm rot="0">
              <a:off x="428744" y="669971"/>
              <a:ext cx="593573" cy="114838"/>
              <a:chOff x="0" y="0"/>
              <a:chExt cx="135963" cy="26305"/>
            </a:xfrm>
          </p:grpSpPr>
          <p:sp>
            <p:nvSpPr>
              <p:cNvPr name="Freeform 44" id="44"/>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5" id="45"/>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6" id="46"/>
            <p:cNvGrpSpPr/>
            <p:nvPr/>
          </p:nvGrpSpPr>
          <p:grpSpPr>
            <a:xfrm rot="0">
              <a:off x="428744" y="883376"/>
              <a:ext cx="593573" cy="114838"/>
              <a:chOff x="0" y="0"/>
              <a:chExt cx="135963" cy="26305"/>
            </a:xfrm>
          </p:grpSpPr>
          <p:sp>
            <p:nvSpPr>
              <p:cNvPr name="Freeform 47" id="47"/>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8" id="48"/>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0" y="7912028"/>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4" id="4"/>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0" y="7912028"/>
            <a:ext cx="18288000" cy="4988920"/>
            <a:chOff x="0" y="0"/>
            <a:chExt cx="24384000" cy="6651894"/>
          </a:xfrm>
        </p:grpSpPr>
        <p:pic>
          <p:nvPicPr>
            <p:cNvPr name="Picture 6" id="6"/>
            <p:cNvPicPr>
              <a:picLocks noChangeAspect="true"/>
            </p:cNvPicPr>
            <p:nvPr/>
          </p:nvPicPr>
          <p:blipFill>
            <a:blip r:embed="rId2">
              <a:alphaModFix amt="42000"/>
            </a:blip>
            <a:srcRect l="0" t="24682" r="0" b="24682"/>
            <a:stretch>
              <a:fillRect/>
            </a:stretch>
          </p:blipFill>
          <p:spPr>
            <a:xfrm flipH="false" flipV="false">
              <a:off x="0" y="0"/>
              <a:ext cx="24384000" cy="6651894"/>
            </a:xfrm>
            <a:prstGeom prst="rect">
              <a:avLst/>
            </a:prstGeom>
          </p:spPr>
        </p:pic>
      </p:grpSp>
      <p:grpSp>
        <p:nvGrpSpPr>
          <p:cNvPr name="Group 7" id="7"/>
          <p:cNvGrpSpPr/>
          <p:nvPr/>
        </p:nvGrpSpPr>
        <p:grpSpPr>
          <a:xfrm rot="0">
            <a:off x="1381772" y="9345931"/>
            <a:ext cx="15877528" cy="218887"/>
            <a:chOff x="0" y="0"/>
            <a:chExt cx="4181736" cy="57649"/>
          </a:xfrm>
        </p:grpSpPr>
        <p:sp>
          <p:nvSpPr>
            <p:cNvPr name="Freeform 8" id="8"/>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9" id="9"/>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0" id="10"/>
          <p:cNvGrpSpPr/>
          <p:nvPr/>
        </p:nvGrpSpPr>
        <p:grpSpPr>
          <a:xfrm rot="0">
            <a:off x="7569075" y="8385546"/>
            <a:ext cx="596911" cy="575398"/>
            <a:chOff x="0" y="0"/>
            <a:chExt cx="795881" cy="767197"/>
          </a:xfrm>
        </p:grpSpPr>
        <p:grpSp>
          <p:nvGrpSpPr>
            <p:cNvPr name="Group 11" id="11"/>
            <p:cNvGrpSpPr/>
            <p:nvPr/>
          </p:nvGrpSpPr>
          <p:grpSpPr>
            <a:xfrm rot="-5400000">
              <a:off x="76633" y="47950"/>
              <a:ext cx="767197" cy="671297"/>
              <a:chOff x="0" y="0"/>
              <a:chExt cx="812800" cy="711200"/>
            </a:xfrm>
          </p:grpSpPr>
          <p:sp>
            <p:nvSpPr>
              <p:cNvPr name="Freeform 12" id="12"/>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3" id="13"/>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4" id="14"/>
            <p:cNvGrpSpPr/>
            <p:nvPr/>
          </p:nvGrpSpPr>
          <p:grpSpPr>
            <a:xfrm rot="0">
              <a:off x="0" y="106015"/>
              <a:ext cx="124583" cy="555168"/>
              <a:chOff x="0" y="0"/>
              <a:chExt cx="131989" cy="588168"/>
            </a:xfrm>
          </p:grpSpPr>
          <p:sp>
            <p:nvSpPr>
              <p:cNvPr name="Freeform 15" id="15"/>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16" id="16"/>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17" id="17"/>
          <p:cNvGrpSpPr/>
          <p:nvPr/>
        </p:nvGrpSpPr>
        <p:grpSpPr>
          <a:xfrm rot="0">
            <a:off x="10122015" y="8385546"/>
            <a:ext cx="596911" cy="575398"/>
            <a:chOff x="0" y="0"/>
            <a:chExt cx="795881" cy="767197"/>
          </a:xfrm>
        </p:grpSpPr>
        <p:grpSp>
          <p:nvGrpSpPr>
            <p:cNvPr name="Group 18" id="18"/>
            <p:cNvGrpSpPr/>
            <p:nvPr/>
          </p:nvGrpSpPr>
          <p:grpSpPr>
            <a:xfrm rot="5400000">
              <a:off x="-47950" y="47950"/>
              <a:ext cx="767197" cy="671297"/>
              <a:chOff x="0" y="0"/>
              <a:chExt cx="812800" cy="711200"/>
            </a:xfrm>
          </p:grpSpPr>
          <p:sp>
            <p:nvSpPr>
              <p:cNvPr name="Freeform 19" id="19"/>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0" id="20"/>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1" id="21"/>
            <p:cNvGrpSpPr/>
            <p:nvPr/>
          </p:nvGrpSpPr>
          <p:grpSpPr>
            <a:xfrm rot="-10800000">
              <a:off x="671297" y="106015"/>
              <a:ext cx="124583" cy="555168"/>
              <a:chOff x="0" y="0"/>
              <a:chExt cx="131989" cy="588168"/>
            </a:xfrm>
          </p:grpSpPr>
          <p:sp>
            <p:nvSpPr>
              <p:cNvPr name="Freeform 22" id="22"/>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3" id="23"/>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4" id="24"/>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7" id="27"/>
          <p:cNvGrpSpPr/>
          <p:nvPr/>
        </p:nvGrpSpPr>
        <p:grpSpPr>
          <a:xfrm rot="0">
            <a:off x="1381772" y="9345931"/>
            <a:ext cx="5995998" cy="218887"/>
            <a:chOff x="0" y="0"/>
            <a:chExt cx="1579193" cy="57649"/>
          </a:xfrm>
        </p:grpSpPr>
        <p:sp>
          <p:nvSpPr>
            <p:cNvPr name="Freeform 28" id="28"/>
            <p:cNvSpPr/>
            <p:nvPr/>
          </p:nvSpPr>
          <p:spPr>
            <a:xfrm flipH="false" flipV="false" rot="0">
              <a:off x="0" y="0"/>
              <a:ext cx="1579193" cy="57649"/>
            </a:xfrm>
            <a:custGeom>
              <a:avLst/>
              <a:gdLst/>
              <a:ahLst/>
              <a:cxnLst/>
              <a:rect r="r" b="b" t="t" l="l"/>
              <a:pathLst>
                <a:path h="57649" w="1579193">
                  <a:moveTo>
                    <a:pt x="0" y="0"/>
                  </a:moveTo>
                  <a:lnTo>
                    <a:pt x="1579193" y="0"/>
                  </a:lnTo>
                  <a:lnTo>
                    <a:pt x="1579193" y="57649"/>
                  </a:lnTo>
                  <a:lnTo>
                    <a:pt x="0" y="57649"/>
                  </a:lnTo>
                  <a:close/>
                </a:path>
              </a:pathLst>
            </a:custGeom>
            <a:solidFill>
              <a:srgbClr val="E6E6E6"/>
            </a:solidFill>
          </p:spPr>
        </p:sp>
        <p:sp>
          <p:nvSpPr>
            <p:cNvPr name="TextBox 29" id="29"/>
            <p:cNvSpPr txBox="true"/>
            <p:nvPr/>
          </p:nvSpPr>
          <p:spPr>
            <a:xfrm>
              <a:off x="0" y="-28575"/>
              <a:ext cx="1579193" cy="86224"/>
            </a:xfrm>
            <a:prstGeom prst="rect">
              <a:avLst/>
            </a:prstGeom>
          </p:spPr>
          <p:txBody>
            <a:bodyPr anchor="ctr" rtlCol="false" tIns="50800" lIns="50800" bIns="50800" rIns="50800"/>
            <a:lstStyle/>
            <a:p>
              <a:pPr algn="ctr">
                <a:lnSpc>
                  <a:spcPts val="2377"/>
                </a:lnSpc>
              </a:pPr>
            </a:p>
          </p:txBody>
        </p:sp>
      </p:grpSp>
      <p:grpSp>
        <p:nvGrpSpPr>
          <p:cNvPr name="Group 30" id="30"/>
          <p:cNvGrpSpPr/>
          <p:nvPr/>
        </p:nvGrpSpPr>
        <p:grpSpPr>
          <a:xfrm rot="0">
            <a:off x="1991612" y="5359186"/>
            <a:ext cx="767225" cy="76722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sp>
        <p:sp>
          <p:nvSpPr>
            <p:cNvPr name="TextBox 32" id="32"/>
            <p:cNvSpPr txBox="true"/>
            <p:nvPr/>
          </p:nvSpPr>
          <p:spPr>
            <a:xfrm>
              <a:off x="76200" y="47625"/>
              <a:ext cx="660400" cy="688975"/>
            </a:xfrm>
            <a:prstGeom prst="rect">
              <a:avLst/>
            </a:prstGeom>
          </p:spPr>
          <p:txBody>
            <a:bodyPr anchor="ctr" rtlCol="false" tIns="15238" lIns="15238" bIns="15238" rIns="15238"/>
            <a:lstStyle/>
            <a:p>
              <a:pPr algn="ctr">
                <a:lnSpc>
                  <a:spcPts val="2377"/>
                </a:lnSpc>
              </a:pPr>
            </a:p>
          </p:txBody>
        </p:sp>
      </p:grpSp>
      <p:grpSp>
        <p:nvGrpSpPr>
          <p:cNvPr name="Group 33" id="33"/>
          <p:cNvGrpSpPr/>
          <p:nvPr/>
        </p:nvGrpSpPr>
        <p:grpSpPr>
          <a:xfrm rot="0">
            <a:off x="1991612" y="6403126"/>
            <a:ext cx="767225" cy="76722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sp>
        <p:sp>
          <p:nvSpPr>
            <p:cNvPr name="TextBox 35" id="35"/>
            <p:cNvSpPr txBox="true"/>
            <p:nvPr/>
          </p:nvSpPr>
          <p:spPr>
            <a:xfrm>
              <a:off x="76200" y="47625"/>
              <a:ext cx="660400" cy="688975"/>
            </a:xfrm>
            <a:prstGeom prst="rect">
              <a:avLst/>
            </a:prstGeom>
          </p:spPr>
          <p:txBody>
            <a:bodyPr anchor="ctr" rtlCol="false" tIns="15238" lIns="15238" bIns="15238" rIns="15238"/>
            <a:lstStyle/>
            <a:p>
              <a:pPr algn="ctr">
                <a:lnSpc>
                  <a:spcPts val="2377"/>
                </a:lnSpc>
              </a:pPr>
            </a:p>
          </p:txBody>
        </p:sp>
      </p:grpSp>
      <p:grpSp>
        <p:nvGrpSpPr>
          <p:cNvPr name="Group 36" id="36"/>
          <p:cNvGrpSpPr/>
          <p:nvPr/>
        </p:nvGrpSpPr>
        <p:grpSpPr>
          <a:xfrm rot="0">
            <a:off x="9632719" y="6431946"/>
            <a:ext cx="767225" cy="76722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sp>
        <p:sp>
          <p:nvSpPr>
            <p:cNvPr name="TextBox 38" id="38"/>
            <p:cNvSpPr txBox="true"/>
            <p:nvPr/>
          </p:nvSpPr>
          <p:spPr>
            <a:xfrm>
              <a:off x="76200" y="47625"/>
              <a:ext cx="660400" cy="688975"/>
            </a:xfrm>
            <a:prstGeom prst="rect">
              <a:avLst/>
            </a:prstGeom>
          </p:spPr>
          <p:txBody>
            <a:bodyPr anchor="ctr" rtlCol="false" tIns="15238" lIns="15238" bIns="15238" rIns="15238"/>
            <a:lstStyle/>
            <a:p>
              <a:pPr algn="ctr">
                <a:lnSpc>
                  <a:spcPts val="2377"/>
                </a:lnSpc>
              </a:pPr>
            </a:p>
          </p:txBody>
        </p:sp>
      </p:grpSp>
      <p:grpSp>
        <p:nvGrpSpPr>
          <p:cNvPr name="Group 39" id="39"/>
          <p:cNvGrpSpPr/>
          <p:nvPr/>
        </p:nvGrpSpPr>
        <p:grpSpPr>
          <a:xfrm rot="0">
            <a:off x="9588615" y="5359186"/>
            <a:ext cx="767225" cy="76722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sp>
        <p:sp>
          <p:nvSpPr>
            <p:cNvPr name="TextBox 41" id="41"/>
            <p:cNvSpPr txBox="true"/>
            <p:nvPr/>
          </p:nvSpPr>
          <p:spPr>
            <a:xfrm>
              <a:off x="76200" y="47625"/>
              <a:ext cx="660400" cy="688975"/>
            </a:xfrm>
            <a:prstGeom prst="rect">
              <a:avLst/>
            </a:prstGeom>
          </p:spPr>
          <p:txBody>
            <a:bodyPr anchor="ctr" rtlCol="false" tIns="15238" lIns="15238" bIns="15238" rIns="15238"/>
            <a:lstStyle/>
            <a:p>
              <a:pPr algn="ctr">
                <a:lnSpc>
                  <a:spcPts val="2377"/>
                </a:lnSpc>
              </a:pPr>
            </a:p>
          </p:txBody>
        </p:sp>
      </p:grpSp>
      <p:grpSp>
        <p:nvGrpSpPr>
          <p:cNvPr name="Group 42" id="42"/>
          <p:cNvGrpSpPr/>
          <p:nvPr/>
        </p:nvGrpSpPr>
        <p:grpSpPr>
          <a:xfrm rot="5400000">
            <a:off x="1227832" y="5434252"/>
            <a:ext cx="521138" cy="455996"/>
            <a:chOff x="0" y="0"/>
            <a:chExt cx="812800" cy="711200"/>
          </a:xfrm>
        </p:grpSpPr>
        <p:sp>
          <p:nvSpPr>
            <p:cNvPr name="Freeform 43" id="4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44" id="44"/>
            <p:cNvSpPr txBox="true"/>
            <p:nvPr/>
          </p:nvSpPr>
          <p:spPr>
            <a:xfrm>
              <a:off x="127000" y="301625"/>
              <a:ext cx="558800" cy="358775"/>
            </a:xfrm>
            <a:prstGeom prst="rect">
              <a:avLst/>
            </a:prstGeom>
          </p:spPr>
          <p:txBody>
            <a:bodyPr anchor="ctr" rtlCol="false" tIns="50800" lIns="50800" bIns="50800" rIns="50800"/>
            <a:lstStyle/>
            <a:p>
              <a:pPr algn="ctr">
                <a:lnSpc>
                  <a:spcPts val="2377"/>
                </a:lnSpc>
              </a:pPr>
            </a:p>
          </p:txBody>
        </p:sp>
      </p:grpSp>
      <p:grpSp>
        <p:nvGrpSpPr>
          <p:cNvPr name="Group 45" id="45"/>
          <p:cNvGrpSpPr/>
          <p:nvPr/>
        </p:nvGrpSpPr>
        <p:grpSpPr>
          <a:xfrm rot="0">
            <a:off x="171194" y="352425"/>
            <a:ext cx="18834842" cy="3530142"/>
            <a:chOff x="0" y="0"/>
            <a:chExt cx="25113123" cy="4706855"/>
          </a:xfrm>
        </p:grpSpPr>
        <p:pic>
          <p:nvPicPr>
            <p:cNvPr name="Picture 46" id="46"/>
            <p:cNvPicPr>
              <a:picLocks noChangeAspect="true"/>
            </p:cNvPicPr>
            <p:nvPr/>
          </p:nvPicPr>
          <p:blipFill>
            <a:blip r:embed="rId9"/>
            <a:srcRect l="0" t="35934" r="0" b="35934"/>
            <a:stretch>
              <a:fillRect/>
            </a:stretch>
          </p:blipFill>
          <p:spPr>
            <a:xfrm flipH="false" flipV="false">
              <a:off x="0" y="0"/>
              <a:ext cx="25113123" cy="4706855"/>
            </a:xfrm>
            <a:prstGeom prst="rect">
              <a:avLst/>
            </a:prstGeom>
          </p:spPr>
        </p:pic>
      </p:grpSp>
      <p:sp>
        <p:nvSpPr>
          <p:cNvPr name="TextBox 47" id="47"/>
          <p:cNvSpPr txBox="true"/>
          <p:nvPr/>
        </p:nvSpPr>
        <p:spPr>
          <a:xfrm rot="0">
            <a:off x="1991612" y="559567"/>
            <a:ext cx="14134432" cy="769954"/>
          </a:xfrm>
          <a:prstGeom prst="rect">
            <a:avLst/>
          </a:prstGeom>
        </p:spPr>
        <p:txBody>
          <a:bodyPr anchor="t" rtlCol="false" tIns="0" lIns="0" bIns="0" rIns="0">
            <a:spAutoFit/>
          </a:bodyPr>
          <a:lstStyle/>
          <a:p>
            <a:pPr algn="l">
              <a:lnSpc>
                <a:spcPts val="4813"/>
              </a:lnSpc>
            </a:pPr>
            <a:r>
              <a:rPr lang="en-US" sz="4813" b="true">
                <a:solidFill>
                  <a:srgbClr val="FFFFFF"/>
                </a:solidFill>
                <a:latin typeface="Agrandir Wide Bold"/>
                <a:ea typeface="Agrandir Wide Bold"/>
                <a:cs typeface="Agrandir Wide Bold"/>
                <a:sym typeface="Agrandir Wide Bold"/>
              </a:rPr>
              <a:t>DATA ACQUISITION AND EXAMINATION</a:t>
            </a:r>
          </a:p>
        </p:txBody>
      </p:sp>
      <p:sp>
        <p:nvSpPr>
          <p:cNvPr name="TextBox 48" id="48"/>
          <p:cNvSpPr txBox="true"/>
          <p:nvPr/>
        </p:nvSpPr>
        <p:spPr>
          <a:xfrm rot="0">
            <a:off x="2054767" y="5465765"/>
            <a:ext cx="640917" cy="598594"/>
          </a:xfrm>
          <a:prstGeom prst="rect">
            <a:avLst/>
          </a:prstGeom>
        </p:spPr>
        <p:txBody>
          <a:bodyPr anchor="t" rtlCol="false" tIns="0" lIns="0" bIns="0" rIns="0">
            <a:spAutoFit/>
          </a:bodyPr>
          <a:lstStyle/>
          <a:p>
            <a:pPr algn="ctr">
              <a:lnSpc>
                <a:spcPts val="3729"/>
              </a:lnSpc>
            </a:pPr>
            <a:r>
              <a:rPr lang="en-US" b="true" sz="3729">
                <a:solidFill>
                  <a:srgbClr val="000000"/>
                </a:solidFill>
                <a:latin typeface="Agrandir Wide Bold"/>
                <a:ea typeface="Agrandir Wide Bold"/>
                <a:cs typeface="Agrandir Wide Bold"/>
                <a:sym typeface="Agrandir Wide Bold"/>
              </a:rPr>
              <a:t>1</a:t>
            </a:r>
          </a:p>
        </p:txBody>
      </p:sp>
      <p:sp>
        <p:nvSpPr>
          <p:cNvPr name="TextBox 49" id="49"/>
          <p:cNvSpPr txBox="true"/>
          <p:nvPr/>
        </p:nvSpPr>
        <p:spPr>
          <a:xfrm rot="0">
            <a:off x="3098390" y="5311317"/>
            <a:ext cx="4971626" cy="586740"/>
          </a:xfrm>
          <a:prstGeom prst="rect">
            <a:avLst/>
          </a:prstGeom>
        </p:spPr>
        <p:txBody>
          <a:bodyPr anchor="t" rtlCol="false" tIns="0" lIns="0" bIns="0" rIns="0">
            <a:spAutoFit/>
          </a:bodyPr>
          <a:lstStyle/>
          <a:p>
            <a:pPr algn="l">
              <a:lnSpc>
                <a:spcPts val="2099"/>
              </a:lnSpc>
            </a:pPr>
            <a:r>
              <a:rPr lang="en-US" sz="2099" spc="-41">
                <a:solidFill>
                  <a:srgbClr val="FFFFFF"/>
                </a:solidFill>
                <a:latin typeface="Agrandir Wide"/>
                <a:ea typeface="Agrandir Wide"/>
                <a:cs typeface="Agrandir Wide"/>
                <a:sym typeface="Agrandir Wide"/>
              </a:rPr>
              <a:t>Used Python (pandas) to clean the data</a:t>
            </a:r>
          </a:p>
        </p:txBody>
      </p:sp>
      <p:sp>
        <p:nvSpPr>
          <p:cNvPr name="TextBox 50" id="50"/>
          <p:cNvSpPr txBox="true"/>
          <p:nvPr/>
        </p:nvSpPr>
        <p:spPr>
          <a:xfrm rot="0">
            <a:off x="2054767" y="6509705"/>
            <a:ext cx="640917" cy="598594"/>
          </a:xfrm>
          <a:prstGeom prst="rect">
            <a:avLst/>
          </a:prstGeom>
        </p:spPr>
        <p:txBody>
          <a:bodyPr anchor="t" rtlCol="false" tIns="0" lIns="0" bIns="0" rIns="0">
            <a:spAutoFit/>
          </a:bodyPr>
          <a:lstStyle/>
          <a:p>
            <a:pPr algn="ctr">
              <a:lnSpc>
                <a:spcPts val="3729"/>
              </a:lnSpc>
            </a:pPr>
            <a:r>
              <a:rPr lang="en-US" b="true" sz="3729">
                <a:solidFill>
                  <a:srgbClr val="000000"/>
                </a:solidFill>
                <a:latin typeface="Agrandir Wide Bold"/>
                <a:ea typeface="Agrandir Wide Bold"/>
                <a:cs typeface="Agrandir Wide Bold"/>
                <a:sym typeface="Agrandir Wide Bold"/>
              </a:rPr>
              <a:t>2</a:t>
            </a:r>
          </a:p>
        </p:txBody>
      </p:sp>
      <p:sp>
        <p:nvSpPr>
          <p:cNvPr name="TextBox 51" id="51"/>
          <p:cNvSpPr txBox="true"/>
          <p:nvPr/>
        </p:nvSpPr>
        <p:spPr>
          <a:xfrm rot="0">
            <a:off x="3098390" y="6355256"/>
            <a:ext cx="4971626" cy="586740"/>
          </a:xfrm>
          <a:prstGeom prst="rect">
            <a:avLst/>
          </a:prstGeom>
        </p:spPr>
        <p:txBody>
          <a:bodyPr anchor="t" rtlCol="false" tIns="0" lIns="0" bIns="0" rIns="0">
            <a:spAutoFit/>
          </a:bodyPr>
          <a:lstStyle/>
          <a:p>
            <a:pPr algn="l">
              <a:lnSpc>
                <a:spcPts val="2099"/>
              </a:lnSpc>
            </a:pPr>
            <a:r>
              <a:rPr lang="en-US" sz="2099" spc="-41">
                <a:solidFill>
                  <a:srgbClr val="FFFFFF"/>
                </a:solidFill>
                <a:latin typeface="Agrandir Wide"/>
                <a:ea typeface="Agrandir Wide"/>
                <a:cs typeface="Agrandir Wide"/>
                <a:sym typeface="Agrandir Wide"/>
              </a:rPr>
              <a:t>Tasks: Rename columns, normalize 0-1, and remove duplicates.</a:t>
            </a:r>
          </a:p>
        </p:txBody>
      </p:sp>
      <p:sp>
        <p:nvSpPr>
          <p:cNvPr name="TextBox 52" id="52"/>
          <p:cNvSpPr txBox="true"/>
          <p:nvPr/>
        </p:nvSpPr>
        <p:spPr>
          <a:xfrm rot="0">
            <a:off x="9695873" y="6538524"/>
            <a:ext cx="640917" cy="598594"/>
          </a:xfrm>
          <a:prstGeom prst="rect">
            <a:avLst/>
          </a:prstGeom>
        </p:spPr>
        <p:txBody>
          <a:bodyPr anchor="t" rtlCol="false" tIns="0" lIns="0" bIns="0" rIns="0">
            <a:spAutoFit/>
          </a:bodyPr>
          <a:lstStyle/>
          <a:p>
            <a:pPr algn="ctr">
              <a:lnSpc>
                <a:spcPts val="3729"/>
              </a:lnSpc>
            </a:pPr>
            <a:r>
              <a:rPr lang="en-US" b="true" sz="3729">
                <a:solidFill>
                  <a:srgbClr val="000000"/>
                </a:solidFill>
                <a:latin typeface="Agrandir Wide Bold"/>
                <a:ea typeface="Agrandir Wide Bold"/>
                <a:cs typeface="Agrandir Wide Bold"/>
                <a:sym typeface="Agrandir Wide Bold"/>
              </a:rPr>
              <a:t>4</a:t>
            </a:r>
          </a:p>
        </p:txBody>
      </p:sp>
      <p:sp>
        <p:nvSpPr>
          <p:cNvPr name="TextBox 53" id="53"/>
          <p:cNvSpPr txBox="true"/>
          <p:nvPr/>
        </p:nvSpPr>
        <p:spPr>
          <a:xfrm rot="0">
            <a:off x="10739497" y="6384076"/>
            <a:ext cx="4952576" cy="586740"/>
          </a:xfrm>
          <a:prstGeom prst="rect">
            <a:avLst/>
          </a:prstGeom>
        </p:spPr>
        <p:txBody>
          <a:bodyPr anchor="t" rtlCol="false" tIns="0" lIns="0" bIns="0" rIns="0">
            <a:spAutoFit/>
          </a:bodyPr>
          <a:lstStyle/>
          <a:p>
            <a:pPr algn="l">
              <a:lnSpc>
                <a:spcPts val="2099"/>
              </a:lnSpc>
            </a:pPr>
            <a:r>
              <a:rPr lang="en-US" sz="2099" spc="-41">
                <a:solidFill>
                  <a:srgbClr val="FFFFFF"/>
                </a:solidFill>
                <a:latin typeface="Agrandir Wide"/>
                <a:ea typeface="Agrandir Wide"/>
                <a:cs typeface="Agrandir Wide"/>
                <a:sym typeface="Agrandir Wide"/>
              </a:rPr>
              <a:t>One main dataset with 50 songs and 13 variables.</a:t>
            </a:r>
          </a:p>
        </p:txBody>
      </p:sp>
      <p:sp>
        <p:nvSpPr>
          <p:cNvPr name="TextBox 54" id="54"/>
          <p:cNvSpPr txBox="true"/>
          <p:nvPr/>
        </p:nvSpPr>
        <p:spPr>
          <a:xfrm rot="0">
            <a:off x="9651769" y="5465765"/>
            <a:ext cx="640917" cy="598594"/>
          </a:xfrm>
          <a:prstGeom prst="rect">
            <a:avLst/>
          </a:prstGeom>
        </p:spPr>
        <p:txBody>
          <a:bodyPr anchor="t" rtlCol="false" tIns="0" lIns="0" bIns="0" rIns="0">
            <a:spAutoFit/>
          </a:bodyPr>
          <a:lstStyle/>
          <a:p>
            <a:pPr algn="ctr">
              <a:lnSpc>
                <a:spcPts val="3729"/>
              </a:lnSpc>
            </a:pPr>
            <a:r>
              <a:rPr lang="en-US" b="true" sz="3729">
                <a:solidFill>
                  <a:srgbClr val="000000"/>
                </a:solidFill>
                <a:latin typeface="Agrandir Wide Bold"/>
                <a:ea typeface="Agrandir Wide Bold"/>
                <a:cs typeface="Agrandir Wide Bold"/>
                <a:sym typeface="Agrandir Wide Bold"/>
              </a:rPr>
              <a:t>3</a:t>
            </a:r>
          </a:p>
        </p:txBody>
      </p:sp>
      <p:sp>
        <p:nvSpPr>
          <p:cNvPr name="TextBox 55" id="55"/>
          <p:cNvSpPr txBox="true"/>
          <p:nvPr/>
        </p:nvSpPr>
        <p:spPr>
          <a:xfrm rot="0">
            <a:off x="10695392" y="5311317"/>
            <a:ext cx="4952576" cy="586740"/>
          </a:xfrm>
          <a:prstGeom prst="rect">
            <a:avLst/>
          </a:prstGeom>
        </p:spPr>
        <p:txBody>
          <a:bodyPr anchor="t" rtlCol="false" tIns="0" lIns="0" bIns="0" rIns="0">
            <a:spAutoFit/>
          </a:bodyPr>
          <a:lstStyle/>
          <a:p>
            <a:pPr algn="l">
              <a:lnSpc>
                <a:spcPts val="2099"/>
              </a:lnSpc>
            </a:pPr>
            <a:r>
              <a:rPr lang="en-US" sz="2099" spc="-41">
                <a:solidFill>
                  <a:srgbClr val="FFFFFF"/>
                </a:solidFill>
                <a:latin typeface="Agrandir Wide"/>
                <a:ea typeface="Agrandir Wide"/>
                <a:cs typeface="Agrandir Wide"/>
                <a:sym typeface="Agrandir Wide"/>
              </a:rPr>
              <a:t>Challenges: encoding, formatting, SQL issues.</a:t>
            </a:r>
          </a:p>
        </p:txBody>
      </p:sp>
      <p:grpSp>
        <p:nvGrpSpPr>
          <p:cNvPr name="Group 56" id="56"/>
          <p:cNvGrpSpPr/>
          <p:nvPr/>
        </p:nvGrpSpPr>
        <p:grpSpPr>
          <a:xfrm rot="0">
            <a:off x="16828267" y="597667"/>
            <a:ext cx="862067" cy="862067"/>
            <a:chOff x="0" y="0"/>
            <a:chExt cx="1149422" cy="1149422"/>
          </a:xfrm>
        </p:grpSpPr>
        <p:grpSp>
          <p:nvGrpSpPr>
            <p:cNvPr name="Group 57" id="57"/>
            <p:cNvGrpSpPr/>
            <p:nvPr/>
          </p:nvGrpSpPr>
          <p:grpSpPr>
            <a:xfrm rot="0">
              <a:off x="0" y="0"/>
              <a:ext cx="1149422" cy="1149422"/>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9" id="59"/>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60" id="60"/>
            <p:cNvGrpSpPr/>
            <p:nvPr/>
          </p:nvGrpSpPr>
          <p:grpSpPr>
            <a:xfrm rot="0">
              <a:off x="339619" y="358713"/>
              <a:ext cx="470184" cy="90966"/>
              <a:chOff x="0" y="0"/>
              <a:chExt cx="135963" cy="26305"/>
            </a:xfrm>
          </p:grpSpPr>
          <p:sp>
            <p:nvSpPr>
              <p:cNvPr name="Freeform 61" id="61"/>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62" id="62"/>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63" id="63"/>
            <p:cNvGrpSpPr/>
            <p:nvPr/>
          </p:nvGrpSpPr>
          <p:grpSpPr>
            <a:xfrm rot="0">
              <a:off x="339619" y="530700"/>
              <a:ext cx="470184" cy="90966"/>
              <a:chOff x="0" y="0"/>
              <a:chExt cx="135963" cy="26305"/>
            </a:xfrm>
          </p:grpSpPr>
          <p:sp>
            <p:nvSpPr>
              <p:cNvPr name="Freeform 64" id="64"/>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65" id="65"/>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66" id="66"/>
            <p:cNvGrpSpPr/>
            <p:nvPr/>
          </p:nvGrpSpPr>
          <p:grpSpPr>
            <a:xfrm rot="0">
              <a:off x="339619" y="699744"/>
              <a:ext cx="470184" cy="90966"/>
              <a:chOff x="0" y="0"/>
              <a:chExt cx="135963" cy="26305"/>
            </a:xfrm>
          </p:grpSpPr>
          <p:sp>
            <p:nvSpPr>
              <p:cNvPr name="Freeform 67" id="67"/>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68" id="68"/>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60000">
            <a:off x="-387203" y="-158838"/>
            <a:ext cx="19054047" cy="10604592"/>
            <a:chOff x="0" y="0"/>
            <a:chExt cx="25405396" cy="14139457"/>
          </a:xfrm>
        </p:grpSpPr>
        <p:pic>
          <p:nvPicPr>
            <p:cNvPr name="Picture 3" id="3"/>
            <p:cNvPicPr>
              <a:picLocks noChangeAspect="true"/>
            </p:cNvPicPr>
            <p:nvPr/>
          </p:nvPicPr>
          <p:blipFill>
            <a:blip r:embed="rId2">
              <a:alphaModFix amt="19999"/>
            </a:blip>
            <a:srcRect l="0" t="8258" r="0" b="8258"/>
            <a:stretch>
              <a:fillRect/>
            </a:stretch>
          </p:blipFill>
          <p:spPr>
            <a:xfrm flipH="false" flipV="false">
              <a:off x="0" y="0"/>
              <a:ext cx="25405396" cy="14139457"/>
            </a:xfrm>
            <a:prstGeom prst="rect">
              <a:avLst/>
            </a:prstGeom>
          </p:spPr>
        </p:pic>
      </p:grpSp>
      <p:grpSp>
        <p:nvGrpSpPr>
          <p:cNvPr name="Group 4" id="4"/>
          <p:cNvGrpSpPr/>
          <p:nvPr/>
        </p:nvGrpSpPr>
        <p:grpSpPr>
          <a:xfrm rot="0">
            <a:off x="0" y="7912028"/>
            <a:ext cx="18288000" cy="3086100"/>
            <a:chOff x="0" y="0"/>
            <a:chExt cx="4816593" cy="812800"/>
          </a:xfrm>
        </p:grpSpPr>
        <p:sp>
          <p:nvSpPr>
            <p:cNvPr name="Freeform 5" id="5"/>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6" id="6"/>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7" id="7"/>
          <p:cNvGrpSpPr/>
          <p:nvPr/>
        </p:nvGrpSpPr>
        <p:grpSpPr>
          <a:xfrm rot="0">
            <a:off x="0" y="7912028"/>
            <a:ext cx="18288000" cy="4988920"/>
            <a:chOff x="0" y="0"/>
            <a:chExt cx="24384000" cy="6651894"/>
          </a:xfrm>
        </p:grpSpPr>
        <p:pic>
          <p:nvPicPr>
            <p:cNvPr name="Picture 8" id="8"/>
            <p:cNvPicPr>
              <a:picLocks noChangeAspect="true"/>
            </p:cNvPicPr>
            <p:nvPr/>
          </p:nvPicPr>
          <p:blipFill>
            <a:blip r:embed="rId3">
              <a:alphaModFix amt="42000"/>
            </a:blip>
            <a:srcRect l="0" t="24682" r="0" b="24682"/>
            <a:stretch>
              <a:fillRect/>
            </a:stretch>
          </p:blipFill>
          <p:spPr>
            <a:xfrm flipH="false" flipV="false">
              <a:off x="0" y="0"/>
              <a:ext cx="24384000" cy="6651894"/>
            </a:xfrm>
            <a:prstGeom prst="rect">
              <a:avLst/>
            </a:prstGeom>
          </p:spPr>
        </p:pic>
      </p:grpSp>
      <p:grpSp>
        <p:nvGrpSpPr>
          <p:cNvPr name="Group 9" id="9"/>
          <p:cNvGrpSpPr/>
          <p:nvPr/>
        </p:nvGrpSpPr>
        <p:grpSpPr>
          <a:xfrm rot="0">
            <a:off x="1381772" y="9345931"/>
            <a:ext cx="15877528" cy="218887"/>
            <a:chOff x="0" y="0"/>
            <a:chExt cx="4181736" cy="57649"/>
          </a:xfrm>
        </p:grpSpPr>
        <p:sp>
          <p:nvSpPr>
            <p:cNvPr name="Freeform 10" id="10"/>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11" id="11"/>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2" id="12"/>
          <p:cNvGrpSpPr/>
          <p:nvPr/>
        </p:nvGrpSpPr>
        <p:grpSpPr>
          <a:xfrm rot="0">
            <a:off x="7569075" y="8385546"/>
            <a:ext cx="596911" cy="575398"/>
            <a:chOff x="0" y="0"/>
            <a:chExt cx="795881" cy="767197"/>
          </a:xfrm>
        </p:grpSpPr>
        <p:grpSp>
          <p:nvGrpSpPr>
            <p:cNvPr name="Group 13" id="13"/>
            <p:cNvGrpSpPr/>
            <p:nvPr/>
          </p:nvGrpSpPr>
          <p:grpSpPr>
            <a:xfrm rot="-5400000">
              <a:off x="76633" y="47950"/>
              <a:ext cx="767197" cy="671297"/>
              <a:chOff x="0" y="0"/>
              <a:chExt cx="812800" cy="711200"/>
            </a:xfrm>
          </p:grpSpPr>
          <p:sp>
            <p:nvSpPr>
              <p:cNvPr name="Freeform 14" id="14"/>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5" id="15"/>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6" id="16"/>
            <p:cNvGrpSpPr/>
            <p:nvPr/>
          </p:nvGrpSpPr>
          <p:grpSpPr>
            <a:xfrm rot="0">
              <a:off x="0" y="106015"/>
              <a:ext cx="124583" cy="555168"/>
              <a:chOff x="0" y="0"/>
              <a:chExt cx="131989" cy="588168"/>
            </a:xfrm>
          </p:grpSpPr>
          <p:sp>
            <p:nvSpPr>
              <p:cNvPr name="Freeform 17" id="17"/>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18" id="18"/>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19" id="19"/>
          <p:cNvGrpSpPr/>
          <p:nvPr/>
        </p:nvGrpSpPr>
        <p:grpSpPr>
          <a:xfrm rot="0">
            <a:off x="10122015" y="8385546"/>
            <a:ext cx="596911" cy="575398"/>
            <a:chOff x="0" y="0"/>
            <a:chExt cx="795881" cy="767197"/>
          </a:xfrm>
        </p:grpSpPr>
        <p:grpSp>
          <p:nvGrpSpPr>
            <p:cNvPr name="Group 20" id="20"/>
            <p:cNvGrpSpPr/>
            <p:nvPr/>
          </p:nvGrpSpPr>
          <p:grpSpPr>
            <a:xfrm rot="5400000">
              <a:off x="-47950" y="47950"/>
              <a:ext cx="767197" cy="671297"/>
              <a:chOff x="0" y="0"/>
              <a:chExt cx="812800" cy="711200"/>
            </a:xfrm>
          </p:grpSpPr>
          <p:sp>
            <p:nvSpPr>
              <p:cNvPr name="Freeform 21" id="21"/>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2" id="22"/>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3" id="23"/>
            <p:cNvGrpSpPr/>
            <p:nvPr/>
          </p:nvGrpSpPr>
          <p:grpSpPr>
            <a:xfrm rot="-10800000">
              <a:off x="671297" y="106015"/>
              <a:ext cx="124583" cy="555168"/>
              <a:chOff x="0" y="0"/>
              <a:chExt cx="131989" cy="588168"/>
            </a:xfrm>
          </p:grpSpPr>
          <p:sp>
            <p:nvSpPr>
              <p:cNvPr name="Freeform 24" id="24"/>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5" id="25"/>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6" id="26"/>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9" id="29"/>
          <p:cNvGrpSpPr/>
          <p:nvPr/>
        </p:nvGrpSpPr>
        <p:grpSpPr>
          <a:xfrm rot="0">
            <a:off x="1381772" y="9345931"/>
            <a:ext cx="10256779" cy="218887"/>
            <a:chOff x="0" y="0"/>
            <a:chExt cx="2701374" cy="57649"/>
          </a:xfrm>
        </p:grpSpPr>
        <p:sp>
          <p:nvSpPr>
            <p:cNvPr name="Freeform 30" id="30"/>
            <p:cNvSpPr/>
            <p:nvPr/>
          </p:nvSpPr>
          <p:spPr>
            <a:xfrm flipH="false" flipV="false" rot="0">
              <a:off x="0" y="0"/>
              <a:ext cx="2701374" cy="57649"/>
            </a:xfrm>
            <a:custGeom>
              <a:avLst/>
              <a:gdLst/>
              <a:ahLst/>
              <a:cxnLst/>
              <a:rect r="r" b="b" t="t" l="l"/>
              <a:pathLst>
                <a:path h="57649" w="2701374">
                  <a:moveTo>
                    <a:pt x="0" y="0"/>
                  </a:moveTo>
                  <a:lnTo>
                    <a:pt x="2701374" y="0"/>
                  </a:lnTo>
                  <a:lnTo>
                    <a:pt x="2701374" y="57649"/>
                  </a:lnTo>
                  <a:lnTo>
                    <a:pt x="0" y="57649"/>
                  </a:lnTo>
                  <a:close/>
                </a:path>
              </a:pathLst>
            </a:custGeom>
            <a:solidFill>
              <a:srgbClr val="E6E6E6"/>
            </a:solidFill>
          </p:spPr>
        </p:sp>
        <p:sp>
          <p:nvSpPr>
            <p:cNvPr name="TextBox 31" id="31"/>
            <p:cNvSpPr txBox="true"/>
            <p:nvPr/>
          </p:nvSpPr>
          <p:spPr>
            <a:xfrm>
              <a:off x="0" y="-28575"/>
              <a:ext cx="2701374" cy="86224"/>
            </a:xfrm>
            <a:prstGeom prst="rect">
              <a:avLst/>
            </a:prstGeom>
          </p:spPr>
          <p:txBody>
            <a:bodyPr anchor="ctr" rtlCol="false" tIns="50800" lIns="50800" bIns="50800" rIns="50800"/>
            <a:lstStyle/>
            <a:p>
              <a:pPr algn="ctr">
                <a:lnSpc>
                  <a:spcPts val="2377"/>
                </a:lnSpc>
              </a:pPr>
            </a:p>
          </p:txBody>
        </p:sp>
      </p:grpSp>
      <p:grpSp>
        <p:nvGrpSpPr>
          <p:cNvPr name="Group 32" id="32"/>
          <p:cNvGrpSpPr/>
          <p:nvPr/>
        </p:nvGrpSpPr>
        <p:grpSpPr>
          <a:xfrm rot="0">
            <a:off x="16828267" y="597667"/>
            <a:ext cx="862067" cy="862067"/>
            <a:chOff x="0" y="0"/>
            <a:chExt cx="1149422" cy="1149422"/>
          </a:xfrm>
        </p:grpSpPr>
        <p:grpSp>
          <p:nvGrpSpPr>
            <p:cNvPr name="Group 33" id="33"/>
            <p:cNvGrpSpPr/>
            <p:nvPr/>
          </p:nvGrpSpPr>
          <p:grpSpPr>
            <a:xfrm rot="0">
              <a:off x="0" y="0"/>
              <a:ext cx="1149422" cy="114942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36" id="36"/>
            <p:cNvGrpSpPr/>
            <p:nvPr/>
          </p:nvGrpSpPr>
          <p:grpSpPr>
            <a:xfrm rot="0">
              <a:off x="339619" y="358713"/>
              <a:ext cx="470184" cy="90966"/>
              <a:chOff x="0" y="0"/>
              <a:chExt cx="135963" cy="26305"/>
            </a:xfrm>
          </p:grpSpPr>
          <p:sp>
            <p:nvSpPr>
              <p:cNvPr name="Freeform 37" id="37"/>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38" id="38"/>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39" id="39"/>
            <p:cNvGrpSpPr/>
            <p:nvPr/>
          </p:nvGrpSpPr>
          <p:grpSpPr>
            <a:xfrm rot="0">
              <a:off x="339619" y="530700"/>
              <a:ext cx="470184" cy="90966"/>
              <a:chOff x="0" y="0"/>
              <a:chExt cx="135963" cy="26305"/>
            </a:xfrm>
          </p:grpSpPr>
          <p:sp>
            <p:nvSpPr>
              <p:cNvPr name="Freeform 40" id="40"/>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1" id="41"/>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2" id="42"/>
            <p:cNvGrpSpPr/>
            <p:nvPr/>
          </p:nvGrpSpPr>
          <p:grpSpPr>
            <a:xfrm rot="0">
              <a:off x="339619" y="699744"/>
              <a:ext cx="470184" cy="90966"/>
              <a:chOff x="0" y="0"/>
              <a:chExt cx="135963" cy="26305"/>
            </a:xfrm>
          </p:grpSpPr>
          <p:sp>
            <p:nvSpPr>
              <p:cNvPr name="Freeform 43" id="43"/>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4" id="44"/>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sp>
        <p:nvSpPr>
          <p:cNvPr name="TextBox 45" id="45"/>
          <p:cNvSpPr txBox="true"/>
          <p:nvPr/>
        </p:nvSpPr>
        <p:spPr>
          <a:xfrm rot="0">
            <a:off x="3130692" y="492892"/>
            <a:ext cx="11644908" cy="863587"/>
          </a:xfrm>
          <a:prstGeom prst="rect">
            <a:avLst/>
          </a:prstGeom>
        </p:spPr>
        <p:txBody>
          <a:bodyPr anchor="t" rtlCol="false" tIns="0" lIns="0" bIns="0" rIns="0">
            <a:spAutoFit/>
          </a:bodyPr>
          <a:lstStyle/>
          <a:p>
            <a:pPr algn="ctr">
              <a:lnSpc>
                <a:spcPts val="7000"/>
              </a:lnSpc>
            </a:pPr>
            <a:r>
              <a:rPr lang="en-US" sz="5000" b="true">
                <a:solidFill>
                  <a:srgbClr val="27F46A"/>
                </a:solidFill>
                <a:latin typeface="Canva Sans Bold"/>
                <a:ea typeface="Canva Sans Bold"/>
                <a:cs typeface="Canva Sans Bold"/>
                <a:sym typeface="Canva Sans Bold"/>
              </a:rPr>
              <a:t>Database Design and Transformation </a:t>
            </a:r>
          </a:p>
        </p:txBody>
      </p:sp>
      <p:sp>
        <p:nvSpPr>
          <p:cNvPr name="TextBox 46" id="46"/>
          <p:cNvSpPr txBox="true"/>
          <p:nvPr/>
        </p:nvSpPr>
        <p:spPr>
          <a:xfrm rot="0">
            <a:off x="1694446" y="2382940"/>
            <a:ext cx="14512216" cy="2980690"/>
          </a:xfrm>
          <a:prstGeom prst="rect">
            <a:avLst/>
          </a:prstGeom>
        </p:spPr>
        <p:txBody>
          <a:bodyPr anchor="t" rtlCol="false" tIns="0" lIns="0" bIns="0" rIns="0">
            <a:spAutoFit/>
          </a:bodyPr>
          <a:lstStyle/>
          <a:p>
            <a:pPr algn="ctr">
              <a:lnSpc>
                <a:spcPts val="4759"/>
              </a:lnSpc>
            </a:pPr>
            <a:r>
              <a:rPr lang="en-US" sz="3399">
                <a:solidFill>
                  <a:srgbClr val="27F46A"/>
                </a:solidFill>
                <a:latin typeface="Canva Sans"/>
                <a:ea typeface="Canva Sans"/>
                <a:cs typeface="Canva Sans"/>
                <a:sym typeface="Canva Sans"/>
              </a:rPr>
              <a:t>Database Tables: Artists, Genres, Tracks.</a:t>
            </a:r>
          </a:p>
          <a:p>
            <a:pPr algn="ctr">
              <a:lnSpc>
                <a:spcPts val="4759"/>
              </a:lnSpc>
            </a:pPr>
            <a:r>
              <a:rPr lang="en-US" sz="3399">
                <a:solidFill>
                  <a:srgbClr val="27F46A"/>
                </a:solidFill>
                <a:latin typeface="Canva Sans"/>
                <a:ea typeface="Canva Sans"/>
                <a:cs typeface="Canva Sans"/>
                <a:sym typeface="Canva Sans"/>
              </a:rPr>
              <a:t>Created foreign keys for normalization</a:t>
            </a:r>
          </a:p>
          <a:p>
            <a:pPr algn="ctr">
              <a:lnSpc>
                <a:spcPts val="4759"/>
              </a:lnSpc>
            </a:pPr>
            <a:r>
              <a:rPr lang="en-US" sz="3399">
                <a:solidFill>
                  <a:srgbClr val="27F46A"/>
                </a:solidFill>
                <a:latin typeface="Canva Sans"/>
                <a:ea typeface="Canva Sans"/>
                <a:cs typeface="Canva Sans"/>
                <a:sym typeface="Canva Sans"/>
              </a:rPr>
              <a:t>Data transformations included: genre/ artist IDs, scaling, dropping nulls</a:t>
            </a:r>
          </a:p>
          <a:p>
            <a:pPr algn="ctr">
              <a:lnSpc>
                <a:spcPts val="4759"/>
              </a:lnSpc>
            </a:pPr>
            <a:r>
              <a:rPr lang="en-US" sz="3399">
                <a:solidFill>
                  <a:srgbClr val="27F46A"/>
                </a:solidFill>
                <a:latin typeface="Canva Sans"/>
                <a:ea typeface="Canva Sans"/>
                <a:cs typeface="Canva Sans"/>
                <a:sym typeface="Canva Sans"/>
              </a:rPr>
              <a:t>Loaded into MySQL using ‘CREATE’ + ‘INSERT’ scripts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0" y="7912028"/>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4" id="4"/>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0" y="7912028"/>
            <a:ext cx="18288000" cy="4988920"/>
            <a:chOff x="0" y="0"/>
            <a:chExt cx="24384000" cy="6651894"/>
          </a:xfrm>
        </p:grpSpPr>
        <p:pic>
          <p:nvPicPr>
            <p:cNvPr name="Picture 6" id="6"/>
            <p:cNvPicPr>
              <a:picLocks noChangeAspect="true"/>
            </p:cNvPicPr>
            <p:nvPr/>
          </p:nvPicPr>
          <p:blipFill>
            <a:blip r:embed="rId2">
              <a:alphaModFix amt="42000"/>
            </a:blip>
            <a:srcRect l="0" t="24682" r="0" b="24682"/>
            <a:stretch>
              <a:fillRect/>
            </a:stretch>
          </p:blipFill>
          <p:spPr>
            <a:xfrm flipH="false" flipV="false">
              <a:off x="0" y="0"/>
              <a:ext cx="24384000" cy="6651894"/>
            </a:xfrm>
            <a:prstGeom prst="rect">
              <a:avLst/>
            </a:prstGeom>
          </p:spPr>
        </p:pic>
      </p:grpSp>
      <p:grpSp>
        <p:nvGrpSpPr>
          <p:cNvPr name="Group 7" id="7"/>
          <p:cNvGrpSpPr/>
          <p:nvPr/>
        </p:nvGrpSpPr>
        <p:grpSpPr>
          <a:xfrm rot="0">
            <a:off x="1381772" y="9345931"/>
            <a:ext cx="15877528" cy="218887"/>
            <a:chOff x="0" y="0"/>
            <a:chExt cx="4181736" cy="57649"/>
          </a:xfrm>
        </p:grpSpPr>
        <p:sp>
          <p:nvSpPr>
            <p:cNvPr name="Freeform 8" id="8"/>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9" id="9"/>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0" id="10"/>
          <p:cNvGrpSpPr/>
          <p:nvPr/>
        </p:nvGrpSpPr>
        <p:grpSpPr>
          <a:xfrm rot="0">
            <a:off x="7569075" y="8385546"/>
            <a:ext cx="596911" cy="575398"/>
            <a:chOff x="0" y="0"/>
            <a:chExt cx="795881" cy="767197"/>
          </a:xfrm>
        </p:grpSpPr>
        <p:grpSp>
          <p:nvGrpSpPr>
            <p:cNvPr name="Group 11" id="11"/>
            <p:cNvGrpSpPr/>
            <p:nvPr/>
          </p:nvGrpSpPr>
          <p:grpSpPr>
            <a:xfrm rot="-5400000">
              <a:off x="76633" y="47950"/>
              <a:ext cx="767197" cy="671297"/>
              <a:chOff x="0" y="0"/>
              <a:chExt cx="812800" cy="711200"/>
            </a:xfrm>
          </p:grpSpPr>
          <p:sp>
            <p:nvSpPr>
              <p:cNvPr name="Freeform 12" id="12"/>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3" id="13"/>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4" id="14"/>
            <p:cNvGrpSpPr/>
            <p:nvPr/>
          </p:nvGrpSpPr>
          <p:grpSpPr>
            <a:xfrm rot="0">
              <a:off x="0" y="106015"/>
              <a:ext cx="124583" cy="555168"/>
              <a:chOff x="0" y="0"/>
              <a:chExt cx="131989" cy="588168"/>
            </a:xfrm>
          </p:grpSpPr>
          <p:sp>
            <p:nvSpPr>
              <p:cNvPr name="Freeform 15" id="15"/>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16" id="16"/>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17" id="17"/>
          <p:cNvGrpSpPr/>
          <p:nvPr/>
        </p:nvGrpSpPr>
        <p:grpSpPr>
          <a:xfrm rot="0">
            <a:off x="10122015" y="8385546"/>
            <a:ext cx="596911" cy="575398"/>
            <a:chOff x="0" y="0"/>
            <a:chExt cx="795881" cy="767197"/>
          </a:xfrm>
        </p:grpSpPr>
        <p:grpSp>
          <p:nvGrpSpPr>
            <p:cNvPr name="Group 18" id="18"/>
            <p:cNvGrpSpPr/>
            <p:nvPr/>
          </p:nvGrpSpPr>
          <p:grpSpPr>
            <a:xfrm rot="5400000">
              <a:off x="-47950" y="47950"/>
              <a:ext cx="767197" cy="671297"/>
              <a:chOff x="0" y="0"/>
              <a:chExt cx="812800" cy="711200"/>
            </a:xfrm>
          </p:grpSpPr>
          <p:sp>
            <p:nvSpPr>
              <p:cNvPr name="Freeform 19" id="19"/>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0" id="20"/>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1" id="21"/>
            <p:cNvGrpSpPr/>
            <p:nvPr/>
          </p:nvGrpSpPr>
          <p:grpSpPr>
            <a:xfrm rot="-10800000">
              <a:off x="671297" y="106015"/>
              <a:ext cx="124583" cy="555168"/>
              <a:chOff x="0" y="0"/>
              <a:chExt cx="131989" cy="588168"/>
            </a:xfrm>
          </p:grpSpPr>
          <p:sp>
            <p:nvSpPr>
              <p:cNvPr name="Freeform 22" id="22"/>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3" id="23"/>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4" id="24"/>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7" id="27"/>
          <p:cNvGrpSpPr/>
          <p:nvPr/>
        </p:nvGrpSpPr>
        <p:grpSpPr>
          <a:xfrm rot="0">
            <a:off x="1381772" y="9345931"/>
            <a:ext cx="4986134" cy="218887"/>
            <a:chOff x="0" y="0"/>
            <a:chExt cx="1313221" cy="57649"/>
          </a:xfrm>
        </p:grpSpPr>
        <p:sp>
          <p:nvSpPr>
            <p:cNvPr name="Freeform 28" id="28"/>
            <p:cNvSpPr/>
            <p:nvPr/>
          </p:nvSpPr>
          <p:spPr>
            <a:xfrm flipH="false" flipV="false" rot="0">
              <a:off x="0" y="0"/>
              <a:ext cx="1313221" cy="57649"/>
            </a:xfrm>
            <a:custGeom>
              <a:avLst/>
              <a:gdLst/>
              <a:ahLst/>
              <a:cxnLst/>
              <a:rect r="r" b="b" t="t" l="l"/>
              <a:pathLst>
                <a:path h="57649" w="1313221">
                  <a:moveTo>
                    <a:pt x="0" y="0"/>
                  </a:moveTo>
                  <a:lnTo>
                    <a:pt x="1313221" y="0"/>
                  </a:lnTo>
                  <a:lnTo>
                    <a:pt x="1313221" y="57649"/>
                  </a:lnTo>
                  <a:lnTo>
                    <a:pt x="0" y="57649"/>
                  </a:lnTo>
                  <a:close/>
                </a:path>
              </a:pathLst>
            </a:custGeom>
            <a:solidFill>
              <a:srgbClr val="E6E6E6"/>
            </a:solidFill>
          </p:spPr>
        </p:sp>
        <p:sp>
          <p:nvSpPr>
            <p:cNvPr name="TextBox 29" id="29"/>
            <p:cNvSpPr txBox="true"/>
            <p:nvPr/>
          </p:nvSpPr>
          <p:spPr>
            <a:xfrm>
              <a:off x="0" y="-28575"/>
              <a:ext cx="1313221" cy="86224"/>
            </a:xfrm>
            <a:prstGeom prst="rect">
              <a:avLst/>
            </a:prstGeom>
          </p:spPr>
          <p:txBody>
            <a:bodyPr anchor="ctr" rtlCol="false" tIns="50800" lIns="50800" bIns="50800" rIns="50800"/>
            <a:lstStyle/>
            <a:p>
              <a:pPr algn="ctr">
                <a:lnSpc>
                  <a:spcPts val="2377"/>
                </a:lnSpc>
              </a:pPr>
            </a:p>
          </p:txBody>
        </p:sp>
      </p:grpSp>
      <p:grpSp>
        <p:nvGrpSpPr>
          <p:cNvPr name="Group 30" id="30"/>
          <p:cNvGrpSpPr/>
          <p:nvPr/>
        </p:nvGrpSpPr>
        <p:grpSpPr>
          <a:xfrm rot="0">
            <a:off x="16261517" y="628765"/>
            <a:ext cx="1262002" cy="1262002"/>
            <a:chOff x="0" y="0"/>
            <a:chExt cx="1682669" cy="1682669"/>
          </a:xfrm>
        </p:grpSpPr>
        <p:grpSp>
          <p:nvGrpSpPr>
            <p:cNvPr name="Group 31" id="31"/>
            <p:cNvGrpSpPr/>
            <p:nvPr/>
          </p:nvGrpSpPr>
          <p:grpSpPr>
            <a:xfrm rot="0">
              <a:off x="0" y="0"/>
              <a:ext cx="1682669" cy="168266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34" id="34"/>
            <p:cNvGrpSpPr/>
            <p:nvPr/>
          </p:nvGrpSpPr>
          <p:grpSpPr>
            <a:xfrm rot="0">
              <a:off x="497177" y="525129"/>
              <a:ext cx="688315" cy="133167"/>
              <a:chOff x="0" y="0"/>
              <a:chExt cx="135963" cy="26305"/>
            </a:xfrm>
          </p:grpSpPr>
          <p:sp>
            <p:nvSpPr>
              <p:cNvPr name="Freeform 35" id="35"/>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36" id="36"/>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37" id="37"/>
            <p:cNvGrpSpPr/>
            <p:nvPr/>
          </p:nvGrpSpPr>
          <p:grpSpPr>
            <a:xfrm rot="0">
              <a:off x="497177" y="776906"/>
              <a:ext cx="688315" cy="133167"/>
              <a:chOff x="0" y="0"/>
              <a:chExt cx="135963" cy="26305"/>
            </a:xfrm>
          </p:grpSpPr>
          <p:sp>
            <p:nvSpPr>
              <p:cNvPr name="Freeform 38" id="38"/>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39" id="39"/>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0" id="40"/>
            <p:cNvGrpSpPr/>
            <p:nvPr/>
          </p:nvGrpSpPr>
          <p:grpSpPr>
            <a:xfrm rot="0">
              <a:off x="497177" y="1024373"/>
              <a:ext cx="688315" cy="133167"/>
              <a:chOff x="0" y="0"/>
              <a:chExt cx="135963" cy="26305"/>
            </a:xfrm>
          </p:grpSpPr>
          <p:sp>
            <p:nvSpPr>
              <p:cNvPr name="Freeform 41" id="41"/>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2" id="42"/>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sp>
        <p:nvSpPr>
          <p:cNvPr name="TextBox 43" id="43"/>
          <p:cNvSpPr txBox="true"/>
          <p:nvPr/>
        </p:nvSpPr>
        <p:spPr>
          <a:xfrm rot="0">
            <a:off x="1381772" y="779381"/>
            <a:ext cx="13747234" cy="903619"/>
          </a:xfrm>
          <a:prstGeom prst="rect">
            <a:avLst/>
          </a:prstGeom>
        </p:spPr>
        <p:txBody>
          <a:bodyPr anchor="t" rtlCol="false" tIns="0" lIns="0" bIns="0" rIns="0">
            <a:spAutoFit/>
          </a:bodyPr>
          <a:lstStyle/>
          <a:p>
            <a:pPr algn="l">
              <a:lnSpc>
                <a:spcPts val="5575"/>
              </a:lnSpc>
            </a:pPr>
            <a:r>
              <a:rPr lang="en-US" sz="5575" b="true">
                <a:solidFill>
                  <a:srgbClr val="FFFFFF"/>
                </a:solidFill>
                <a:latin typeface="Agrandir Wide Bold"/>
                <a:ea typeface="Agrandir Wide Bold"/>
                <a:cs typeface="Agrandir Wide Bold"/>
                <a:sym typeface="Agrandir Wide Bold"/>
              </a:rPr>
              <a:t>             SQL INSIGHTS &amp; ANALYSIS</a:t>
            </a:r>
          </a:p>
        </p:txBody>
      </p:sp>
      <p:sp>
        <p:nvSpPr>
          <p:cNvPr name="TextBox 44" id="44"/>
          <p:cNvSpPr txBox="true"/>
          <p:nvPr/>
        </p:nvSpPr>
        <p:spPr>
          <a:xfrm rot="0">
            <a:off x="1195318" y="2017530"/>
            <a:ext cx="15697200" cy="2606041"/>
          </a:xfrm>
          <a:prstGeom prst="rect">
            <a:avLst/>
          </a:prstGeom>
        </p:spPr>
        <p:txBody>
          <a:bodyPr anchor="t" rtlCol="false" tIns="0" lIns="0" bIns="0" rIns="0">
            <a:spAutoFit/>
          </a:bodyPr>
          <a:lstStyle/>
          <a:p>
            <a:pPr algn="l" marL="453388" indent="-226694" lvl="1">
              <a:lnSpc>
                <a:spcPts val="5249"/>
              </a:lnSpc>
              <a:buFont typeface="Arial"/>
              <a:buChar char="•"/>
            </a:pPr>
            <a:r>
              <a:rPr lang="en-US" sz="2099" spc="37">
                <a:solidFill>
                  <a:srgbClr val="FFFFFF"/>
                </a:solidFill>
                <a:latin typeface="Agrandir Wide"/>
                <a:ea typeface="Agrandir Wide"/>
                <a:cs typeface="Agrandir Wide"/>
                <a:sym typeface="Agrandir Wide"/>
              </a:rPr>
              <a:t>Queries used: JOIN, GROUP BY, HAVING, subqueries.</a:t>
            </a:r>
          </a:p>
          <a:p>
            <a:pPr algn="l" marL="453388" indent="-226694" lvl="1">
              <a:lnSpc>
                <a:spcPts val="5249"/>
              </a:lnSpc>
              <a:buFont typeface="Arial"/>
              <a:buChar char="•"/>
            </a:pPr>
            <a:r>
              <a:rPr lang="en-US" sz="2099" spc="37">
                <a:solidFill>
                  <a:srgbClr val="FFFFFF"/>
                </a:solidFill>
                <a:latin typeface="Agrandir Wide"/>
                <a:ea typeface="Agrandir Wide"/>
                <a:cs typeface="Agrandir Wide"/>
                <a:sym typeface="Agrandir Wide"/>
              </a:rPr>
              <a:t>Revealed top genres (Dance Pop, Pop)</a:t>
            </a:r>
          </a:p>
          <a:p>
            <a:pPr algn="l" marL="453388" indent="-226694" lvl="1">
              <a:lnSpc>
                <a:spcPts val="5249"/>
              </a:lnSpc>
              <a:buFont typeface="Arial"/>
              <a:buChar char="•"/>
            </a:pPr>
            <a:r>
              <a:rPr lang="en-US" sz="2099" spc="37">
                <a:solidFill>
                  <a:srgbClr val="FFFFFF"/>
                </a:solidFill>
                <a:latin typeface="Agrandir Wide"/>
                <a:ea typeface="Agrandir Wide"/>
                <a:cs typeface="Agrandir Wide"/>
                <a:sym typeface="Agrandir Wide"/>
              </a:rPr>
              <a:t>Identified high-energy party tracks with low acousticness.</a:t>
            </a:r>
          </a:p>
          <a:p>
            <a:pPr algn="l" marL="453388" indent="-226694" lvl="1">
              <a:lnSpc>
                <a:spcPts val="5249"/>
              </a:lnSpc>
              <a:buFont typeface="Arial"/>
              <a:buChar char="•"/>
            </a:pPr>
            <a:r>
              <a:rPr lang="en-US" sz="2099" spc="37">
                <a:solidFill>
                  <a:srgbClr val="FFFFFF"/>
                </a:solidFill>
                <a:latin typeface="Agrandir Wide"/>
                <a:ea typeface="Agrandir Wide"/>
                <a:cs typeface="Agrandir Wide"/>
                <a:sym typeface="Agrandir Wide"/>
              </a:rPr>
              <a:t>Subqueries helped track average artist performance.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9445291"/>
            <a:ext cx="18288000" cy="841709"/>
            <a:chOff x="0" y="0"/>
            <a:chExt cx="24384000" cy="1122278"/>
          </a:xfrm>
        </p:grpSpPr>
        <p:pic>
          <p:nvPicPr>
            <p:cNvPr name="Picture 3" id="3"/>
            <p:cNvPicPr>
              <a:picLocks noChangeAspect="true"/>
            </p:cNvPicPr>
            <p:nvPr/>
          </p:nvPicPr>
          <p:blipFill>
            <a:blip r:embed="rId2"/>
            <a:srcRect l="18124" t="44391" r="26668" b="52934"/>
            <a:stretch>
              <a:fillRect/>
            </a:stretch>
          </p:blipFill>
          <p:spPr>
            <a:xfrm flipH="false" flipV="false">
              <a:off x="0" y="0"/>
              <a:ext cx="24384000" cy="1122278"/>
            </a:xfrm>
            <a:prstGeom prst="rect">
              <a:avLst/>
            </a:prstGeom>
          </p:spPr>
        </p:pic>
      </p:grpSp>
      <p:grpSp>
        <p:nvGrpSpPr>
          <p:cNvPr name="Group 4" id="4"/>
          <p:cNvGrpSpPr/>
          <p:nvPr/>
        </p:nvGrpSpPr>
        <p:grpSpPr>
          <a:xfrm rot="0">
            <a:off x="1894048" y="1392714"/>
            <a:ext cx="4858383" cy="6975911"/>
            <a:chOff x="0" y="0"/>
            <a:chExt cx="4137660" cy="5941060"/>
          </a:xfrm>
        </p:grpSpPr>
        <p:sp>
          <p:nvSpPr>
            <p:cNvPr name="Freeform 5" id="5"/>
            <p:cNvSpPr/>
            <p:nvPr/>
          </p:nvSpPr>
          <p:spPr>
            <a:xfrm flipH="false" flipV="false" rot="0">
              <a:off x="-350520" y="-288290"/>
              <a:ext cx="4956810" cy="6334760"/>
            </a:xfrm>
            <a:custGeom>
              <a:avLst/>
              <a:gdLst/>
              <a:ahLst/>
              <a:cxnLst/>
              <a:rect r="r" b="b" t="t" l="l"/>
              <a:pathLst>
                <a:path h="6334760" w="4956810">
                  <a:moveTo>
                    <a:pt x="762000" y="824230"/>
                  </a:moveTo>
                  <a:cubicBezTo>
                    <a:pt x="1517650" y="146050"/>
                    <a:pt x="2913380" y="0"/>
                    <a:pt x="3416300" y="1047750"/>
                  </a:cubicBezTo>
                  <a:cubicBezTo>
                    <a:pt x="3614420" y="1484630"/>
                    <a:pt x="3507740" y="1979930"/>
                    <a:pt x="3566160" y="2440940"/>
                  </a:cubicBezTo>
                  <a:cubicBezTo>
                    <a:pt x="3647440" y="3079750"/>
                    <a:pt x="4140200" y="3562350"/>
                    <a:pt x="4362450" y="4147820"/>
                  </a:cubicBezTo>
                  <a:cubicBezTo>
                    <a:pt x="4956810" y="5591810"/>
                    <a:pt x="3315970" y="6334760"/>
                    <a:pt x="2122170" y="6216650"/>
                  </a:cubicBezTo>
                  <a:cubicBezTo>
                    <a:pt x="1496060" y="6215380"/>
                    <a:pt x="762000" y="6047740"/>
                    <a:pt x="467360" y="5431790"/>
                  </a:cubicBezTo>
                  <a:cubicBezTo>
                    <a:pt x="166370" y="4765040"/>
                    <a:pt x="539750" y="4028440"/>
                    <a:pt x="553720" y="3336290"/>
                  </a:cubicBezTo>
                  <a:cubicBezTo>
                    <a:pt x="571500" y="2500630"/>
                    <a:pt x="0" y="1489710"/>
                    <a:pt x="762000" y="824230"/>
                  </a:cubicBezTo>
                  <a:close/>
                </a:path>
              </a:pathLst>
            </a:custGeom>
            <a:blipFill>
              <a:blip r:embed="rId3"/>
              <a:stretch>
                <a:fillRect l="-57741" t="0" r="-57741" b="0"/>
              </a:stretch>
            </a:blipFill>
          </p:spPr>
        </p:sp>
      </p:grpSp>
      <p:sp>
        <p:nvSpPr>
          <p:cNvPr name="TextBox 6" id="6"/>
          <p:cNvSpPr txBox="true"/>
          <p:nvPr/>
        </p:nvSpPr>
        <p:spPr>
          <a:xfrm rot="0">
            <a:off x="1028700" y="9673208"/>
            <a:ext cx="6783310" cy="347776"/>
          </a:xfrm>
          <a:prstGeom prst="rect">
            <a:avLst/>
          </a:prstGeom>
        </p:spPr>
        <p:txBody>
          <a:bodyPr anchor="t" rtlCol="false" tIns="0" lIns="0" bIns="0" rIns="0">
            <a:spAutoFit/>
          </a:bodyPr>
          <a:lstStyle/>
          <a:p>
            <a:pPr algn="l">
              <a:lnSpc>
                <a:spcPts val="2881"/>
              </a:lnSpc>
            </a:pPr>
            <a:r>
              <a:rPr lang="en-US" sz="2058" b="true">
                <a:solidFill>
                  <a:srgbClr val="FFFFFF"/>
                </a:solidFill>
                <a:latin typeface="Canva Sans Bold"/>
                <a:ea typeface="Canva Sans Bold"/>
                <a:cs typeface="Canva Sans Bold"/>
                <a:sym typeface="Canva Sans Bold"/>
              </a:rPr>
              <a:t>www.reallygreatsite.com</a:t>
            </a:r>
          </a:p>
        </p:txBody>
      </p:sp>
      <p:sp>
        <p:nvSpPr>
          <p:cNvPr name="TextBox 7" id="7"/>
          <p:cNvSpPr txBox="true"/>
          <p:nvPr/>
        </p:nvSpPr>
        <p:spPr>
          <a:xfrm rot="0">
            <a:off x="10475990" y="9673208"/>
            <a:ext cx="6783310" cy="347776"/>
          </a:xfrm>
          <a:prstGeom prst="rect">
            <a:avLst/>
          </a:prstGeom>
        </p:spPr>
        <p:txBody>
          <a:bodyPr anchor="t" rtlCol="false" tIns="0" lIns="0" bIns="0" rIns="0">
            <a:spAutoFit/>
          </a:bodyPr>
          <a:lstStyle/>
          <a:p>
            <a:pPr algn="r">
              <a:lnSpc>
                <a:spcPts val="2881"/>
              </a:lnSpc>
            </a:pPr>
            <a:r>
              <a:rPr lang="en-US" b="true" sz="2058">
                <a:solidFill>
                  <a:srgbClr val="FFFFFF"/>
                </a:solidFill>
                <a:latin typeface="Canva Sans Bold"/>
                <a:ea typeface="Canva Sans Bold"/>
                <a:cs typeface="Canva Sans Bold"/>
                <a:sym typeface="Canva Sans Bold"/>
              </a:rPr>
              <a:t>Page1</a:t>
            </a:r>
          </a:p>
        </p:txBody>
      </p:sp>
      <p:sp>
        <p:nvSpPr>
          <p:cNvPr name="AutoShape 8" id="8"/>
          <p:cNvSpPr/>
          <p:nvPr/>
        </p:nvSpPr>
        <p:spPr>
          <a:xfrm rot="0">
            <a:off x="5082299" y="9818521"/>
            <a:ext cx="10492881" cy="0"/>
          </a:xfrm>
          <a:prstGeom prst="line">
            <a:avLst/>
          </a:prstGeom>
          <a:ln cap="flat" w="47625">
            <a:solidFill>
              <a:srgbClr val="FFFFFF"/>
            </a:solidFill>
            <a:prstDash val="solid"/>
            <a:headEnd type="none" len="sm" w="sm"/>
            <a:tailEnd type="none" len="sm" w="sm"/>
          </a:ln>
        </p:spPr>
      </p:sp>
      <p:sp>
        <p:nvSpPr>
          <p:cNvPr name="Freeform 9" id="9"/>
          <p:cNvSpPr/>
          <p:nvPr/>
        </p:nvSpPr>
        <p:spPr>
          <a:xfrm flipH="false" flipV="false" rot="0">
            <a:off x="13190440" y="4908997"/>
            <a:ext cx="4623371" cy="4114800"/>
          </a:xfrm>
          <a:custGeom>
            <a:avLst/>
            <a:gdLst/>
            <a:ahLst/>
            <a:cxnLst/>
            <a:rect r="r" b="b" t="t" l="l"/>
            <a:pathLst>
              <a:path h="4114800" w="4623371">
                <a:moveTo>
                  <a:pt x="0" y="0"/>
                </a:moveTo>
                <a:lnTo>
                  <a:pt x="4623371" y="0"/>
                </a:lnTo>
                <a:lnTo>
                  <a:pt x="46233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144000" y="3107711"/>
            <a:ext cx="5155517" cy="3243376"/>
          </a:xfrm>
          <a:prstGeom prst="rect">
            <a:avLst/>
          </a:prstGeom>
        </p:spPr>
        <p:txBody>
          <a:bodyPr anchor="t" rtlCol="false" tIns="0" lIns="0" bIns="0" rIns="0">
            <a:spAutoFit/>
          </a:bodyPr>
          <a:lstStyle/>
          <a:p>
            <a:pPr algn="just" marL="444327" indent="-222164" lvl="1">
              <a:lnSpc>
                <a:spcPts val="2881"/>
              </a:lnSpc>
              <a:buFont typeface="Arial"/>
              <a:buChar char="•"/>
            </a:pPr>
            <a:r>
              <a:rPr lang="en-US" sz="2058">
                <a:solidFill>
                  <a:srgbClr val="FFFFFF"/>
                </a:solidFill>
                <a:latin typeface="Canva Sans"/>
                <a:ea typeface="Canva Sans"/>
                <a:cs typeface="Canva Sans"/>
                <a:sym typeface="Canva Sans"/>
              </a:rPr>
              <a:t>·Popular tracks = energy &gt; 0.6 &amp; danceability &gt; 0.6</a:t>
            </a:r>
          </a:p>
          <a:p>
            <a:pPr algn="just" marL="444327" indent="-222164" lvl="1">
              <a:lnSpc>
                <a:spcPts val="2881"/>
              </a:lnSpc>
              <a:buFont typeface="Arial"/>
              <a:buChar char="•"/>
            </a:pPr>
            <a:r>
              <a:rPr lang="en-US" sz="2058">
                <a:solidFill>
                  <a:srgbClr val="FFFFFF"/>
                </a:solidFill>
                <a:latin typeface="Canva Sans"/>
                <a:ea typeface="Canva Sans"/>
                <a:cs typeface="Canva Sans"/>
                <a:sym typeface="Canva Sans"/>
              </a:rPr>
              <a:t>Top examples: 'Ransom', 'China', 'bad guy'</a:t>
            </a:r>
          </a:p>
          <a:p>
            <a:pPr algn="just" marL="444327" indent="-222164" lvl="1">
              <a:lnSpc>
                <a:spcPts val="2881"/>
              </a:lnSpc>
              <a:buFont typeface="Arial"/>
              <a:buChar char="•"/>
            </a:pPr>
            <a:r>
              <a:rPr lang="en-US" sz="2058">
                <a:solidFill>
                  <a:srgbClr val="FFFFFF"/>
                </a:solidFill>
                <a:latin typeface="Canva Sans"/>
                <a:ea typeface="Canva Sans"/>
                <a:cs typeface="Canva Sans"/>
                <a:sym typeface="Canva Sans"/>
              </a:rPr>
              <a:t>·Genres like Reggaeton, Electropop top in avg popularity</a:t>
            </a:r>
          </a:p>
          <a:p>
            <a:pPr algn="just" marL="444327" indent="-222164" lvl="1">
              <a:lnSpc>
                <a:spcPts val="2881"/>
              </a:lnSpc>
              <a:buFont typeface="Arial"/>
              <a:buChar char="•"/>
            </a:pPr>
            <a:r>
              <a:rPr lang="en-US" sz="2058">
                <a:solidFill>
                  <a:srgbClr val="FFFFFF"/>
                </a:solidFill>
                <a:latin typeface="Canva Sans"/>
                <a:ea typeface="Canva Sans"/>
                <a:cs typeface="Canva Sans"/>
                <a:sym typeface="Canva Sans"/>
              </a:rPr>
              <a:t>·Bad Bunny &amp; Post Malone have multiple high-popularity songs</a:t>
            </a:r>
          </a:p>
          <a:p>
            <a:pPr algn="just" marL="444327" indent="-222164" lvl="1">
              <a:lnSpc>
                <a:spcPts val="2881"/>
              </a:lnSpc>
              <a:buFont typeface="Arial"/>
              <a:buChar char="•"/>
            </a:pPr>
          </a:p>
        </p:txBody>
      </p:sp>
      <p:sp>
        <p:nvSpPr>
          <p:cNvPr name="TextBox 11" id="11"/>
          <p:cNvSpPr txBox="true"/>
          <p:nvPr/>
        </p:nvSpPr>
        <p:spPr>
          <a:xfrm rot="0">
            <a:off x="9144000" y="1933857"/>
            <a:ext cx="8734807" cy="793833"/>
          </a:xfrm>
          <a:prstGeom prst="rect">
            <a:avLst/>
          </a:prstGeom>
        </p:spPr>
        <p:txBody>
          <a:bodyPr anchor="t" rtlCol="false" tIns="0" lIns="0" bIns="0" rIns="0">
            <a:spAutoFit/>
          </a:bodyPr>
          <a:lstStyle/>
          <a:p>
            <a:pPr algn="l">
              <a:lnSpc>
                <a:spcPts val="4479"/>
              </a:lnSpc>
            </a:pPr>
            <a:r>
              <a:rPr lang="en-US" sz="5463">
                <a:solidFill>
                  <a:srgbClr val="FFFFFF"/>
                </a:solidFill>
                <a:latin typeface="Agrandir"/>
                <a:ea typeface="Agrandir"/>
                <a:cs typeface="Agrandir"/>
                <a:sym typeface="Agrandir"/>
              </a:rPr>
              <a:t>KEY DATA DRIVEN INSIGHT</a:t>
            </a:r>
          </a:p>
        </p:txBody>
      </p:sp>
      <p:sp>
        <p:nvSpPr>
          <p:cNvPr name="TextBox 12" id="12"/>
          <p:cNvSpPr txBox="true"/>
          <p:nvPr/>
        </p:nvSpPr>
        <p:spPr>
          <a:xfrm rot="0">
            <a:off x="382260" y="706136"/>
            <a:ext cx="2218154" cy="686578"/>
          </a:xfrm>
          <a:prstGeom prst="rect">
            <a:avLst/>
          </a:prstGeom>
        </p:spPr>
        <p:txBody>
          <a:bodyPr anchor="t" rtlCol="false" tIns="0" lIns="0" bIns="0" rIns="0">
            <a:spAutoFit/>
          </a:bodyPr>
          <a:lstStyle/>
          <a:p>
            <a:pPr algn="ctr">
              <a:lnSpc>
                <a:spcPts val="2309"/>
              </a:lnSpc>
            </a:pPr>
            <a:r>
              <a:rPr lang="en-US" b="true" sz="2816" i="true">
                <a:solidFill>
                  <a:srgbClr val="FFFFFF"/>
                </a:solidFill>
                <a:latin typeface="Agrandir Bold Italics"/>
                <a:ea typeface="Agrandir Bold Italics"/>
                <a:cs typeface="Agrandir Bold Italics"/>
                <a:sym typeface="Agrandir Bold Italics"/>
              </a:rPr>
              <a:t>"WE MAKE MUSIC"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10800000">
            <a:off x="-1056508" y="-1288753"/>
            <a:ext cx="20401015" cy="6432253"/>
            <a:chOff x="0" y="0"/>
            <a:chExt cx="5373107" cy="1694091"/>
          </a:xfrm>
        </p:grpSpPr>
        <p:sp>
          <p:nvSpPr>
            <p:cNvPr name="Freeform 3" id="3"/>
            <p:cNvSpPr/>
            <p:nvPr/>
          </p:nvSpPr>
          <p:spPr>
            <a:xfrm flipH="false" flipV="false" rot="0">
              <a:off x="0" y="0"/>
              <a:ext cx="5373107" cy="1694091"/>
            </a:xfrm>
            <a:custGeom>
              <a:avLst/>
              <a:gdLst/>
              <a:ahLst/>
              <a:cxnLst/>
              <a:rect r="r" b="b" t="t" l="l"/>
              <a:pathLst>
                <a:path h="1694091" w="5373107">
                  <a:moveTo>
                    <a:pt x="0" y="0"/>
                  </a:moveTo>
                  <a:lnTo>
                    <a:pt x="5373107" y="0"/>
                  </a:lnTo>
                  <a:lnTo>
                    <a:pt x="5373107" y="1694091"/>
                  </a:lnTo>
                  <a:lnTo>
                    <a:pt x="0" y="1694091"/>
                  </a:lnTo>
                  <a:close/>
                </a:path>
              </a:pathLst>
            </a:custGeom>
            <a:gradFill rotWithShape="true">
              <a:gsLst>
                <a:gs pos="0">
                  <a:srgbClr val="141414">
                    <a:alpha val="0"/>
                  </a:srgbClr>
                </a:gs>
                <a:gs pos="100000">
                  <a:srgbClr val="27F46A">
                    <a:alpha val="100000"/>
                  </a:srgbClr>
                </a:gs>
              </a:gsLst>
              <a:lin ang="5400000"/>
            </a:gradFill>
          </p:spPr>
        </p:sp>
        <p:sp>
          <p:nvSpPr>
            <p:cNvPr name="TextBox 4" id="4"/>
            <p:cNvSpPr txBox="true"/>
            <p:nvPr/>
          </p:nvSpPr>
          <p:spPr>
            <a:xfrm>
              <a:off x="0" y="-28575"/>
              <a:ext cx="5373107" cy="1722666"/>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0" y="7912028"/>
            <a:ext cx="18288000" cy="3086100"/>
            <a:chOff x="0" y="0"/>
            <a:chExt cx="4816593" cy="812800"/>
          </a:xfrm>
        </p:grpSpPr>
        <p:sp>
          <p:nvSpPr>
            <p:cNvPr name="Freeform 6" id="6"/>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7" id="7"/>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8" id="8"/>
          <p:cNvGrpSpPr/>
          <p:nvPr/>
        </p:nvGrpSpPr>
        <p:grpSpPr>
          <a:xfrm rot="0">
            <a:off x="0" y="7912028"/>
            <a:ext cx="18288000" cy="4988920"/>
            <a:chOff x="0" y="0"/>
            <a:chExt cx="24384000" cy="6651894"/>
          </a:xfrm>
        </p:grpSpPr>
        <p:pic>
          <p:nvPicPr>
            <p:cNvPr name="Picture 9" id="9"/>
            <p:cNvPicPr>
              <a:picLocks noChangeAspect="true"/>
            </p:cNvPicPr>
            <p:nvPr/>
          </p:nvPicPr>
          <p:blipFill>
            <a:blip r:embed="rId2">
              <a:alphaModFix amt="42000"/>
            </a:blip>
            <a:srcRect l="0" t="24682" r="0" b="24682"/>
            <a:stretch>
              <a:fillRect/>
            </a:stretch>
          </p:blipFill>
          <p:spPr>
            <a:xfrm flipH="false" flipV="false">
              <a:off x="0" y="0"/>
              <a:ext cx="24384000" cy="6651894"/>
            </a:xfrm>
            <a:prstGeom prst="rect">
              <a:avLst/>
            </a:prstGeom>
          </p:spPr>
        </p:pic>
      </p:grpSp>
      <p:grpSp>
        <p:nvGrpSpPr>
          <p:cNvPr name="Group 10" id="10"/>
          <p:cNvGrpSpPr/>
          <p:nvPr/>
        </p:nvGrpSpPr>
        <p:grpSpPr>
          <a:xfrm rot="0">
            <a:off x="1381772" y="9345931"/>
            <a:ext cx="15877528" cy="218887"/>
            <a:chOff x="0" y="0"/>
            <a:chExt cx="4181736" cy="57649"/>
          </a:xfrm>
        </p:grpSpPr>
        <p:sp>
          <p:nvSpPr>
            <p:cNvPr name="Freeform 11" id="11"/>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12" id="12"/>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3" id="13"/>
          <p:cNvGrpSpPr/>
          <p:nvPr/>
        </p:nvGrpSpPr>
        <p:grpSpPr>
          <a:xfrm rot="0">
            <a:off x="7569075" y="8385546"/>
            <a:ext cx="596911" cy="575398"/>
            <a:chOff x="0" y="0"/>
            <a:chExt cx="795881" cy="767197"/>
          </a:xfrm>
        </p:grpSpPr>
        <p:grpSp>
          <p:nvGrpSpPr>
            <p:cNvPr name="Group 14" id="14"/>
            <p:cNvGrpSpPr/>
            <p:nvPr/>
          </p:nvGrpSpPr>
          <p:grpSpPr>
            <a:xfrm rot="-5400000">
              <a:off x="76633" y="47950"/>
              <a:ext cx="767197" cy="671297"/>
              <a:chOff x="0" y="0"/>
              <a:chExt cx="812800" cy="711200"/>
            </a:xfrm>
          </p:grpSpPr>
          <p:sp>
            <p:nvSpPr>
              <p:cNvPr name="Freeform 15" id="15"/>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6" id="16"/>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7" id="17"/>
            <p:cNvGrpSpPr/>
            <p:nvPr/>
          </p:nvGrpSpPr>
          <p:grpSpPr>
            <a:xfrm rot="0">
              <a:off x="0" y="106015"/>
              <a:ext cx="124583" cy="555168"/>
              <a:chOff x="0" y="0"/>
              <a:chExt cx="131989" cy="588168"/>
            </a:xfrm>
          </p:grpSpPr>
          <p:sp>
            <p:nvSpPr>
              <p:cNvPr name="Freeform 18" id="18"/>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19" id="19"/>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20" id="20"/>
          <p:cNvGrpSpPr/>
          <p:nvPr/>
        </p:nvGrpSpPr>
        <p:grpSpPr>
          <a:xfrm rot="0">
            <a:off x="10122015" y="8385546"/>
            <a:ext cx="596911" cy="575398"/>
            <a:chOff x="0" y="0"/>
            <a:chExt cx="795881" cy="767197"/>
          </a:xfrm>
        </p:grpSpPr>
        <p:grpSp>
          <p:nvGrpSpPr>
            <p:cNvPr name="Group 21" id="21"/>
            <p:cNvGrpSpPr/>
            <p:nvPr/>
          </p:nvGrpSpPr>
          <p:grpSpPr>
            <a:xfrm rot="5400000">
              <a:off x="-47950" y="47950"/>
              <a:ext cx="767197" cy="671297"/>
              <a:chOff x="0" y="0"/>
              <a:chExt cx="812800" cy="711200"/>
            </a:xfrm>
          </p:grpSpPr>
          <p:sp>
            <p:nvSpPr>
              <p:cNvPr name="Freeform 22" id="22"/>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3" id="23"/>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4" id="24"/>
            <p:cNvGrpSpPr/>
            <p:nvPr/>
          </p:nvGrpSpPr>
          <p:grpSpPr>
            <a:xfrm rot="-10800000">
              <a:off x="671297" y="106015"/>
              <a:ext cx="124583" cy="555168"/>
              <a:chOff x="0" y="0"/>
              <a:chExt cx="131989" cy="588168"/>
            </a:xfrm>
          </p:grpSpPr>
          <p:sp>
            <p:nvSpPr>
              <p:cNvPr name="Freeform 25" id="25"/>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6" id="26"/>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7" id="27"/>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0" id="30"/>
          <p:cNvGrpSpPr/>
          <p:nvPr/>
        </p:nvGrpSpPr>
        <p:grpSpPr>
          <a:xfrm rot="0">
            <a:off x="1381772" y="9345931"/>
            <a:ext cx="9224452" cy="218887"/>
            <a:chOff x="0" y="0"/>
            <a:chExt cx="2429485" cy="57649"/>
          </a:xfrm>
        </p:grpSpPr>
        <p:sp>
          <p:nvSpPr>
            <p:cNvPr name="Freeform 31" id="31"/>
            <p:cNvSpPr/>
            <p:nvPr/>
          </p:nvSpPr>
          <p:spPr>
            <a:xfrm flipH="false" flipV="false" rot="0">
              <a:off x="0" y="0"/>
              <a:ext cx="2429485" cy="57649"/>
            </a:xfrm>
            <a:custGeom>
              <a:avLst/>
              <a:gdLst/>
              <a:ahLst/>
              <a:cxnLst/>
              <a:rect r="r" b="b" t="t" l="l"/>
              <a:pathLst>
                <a:path h="57649" w="2429485">
                  <a:moveTo>
                    <a:pt x="0" y="0"/>
                  </a:moveTo>
                  <a:lnTo>
                    <a:pt x="2429485" y="0"/>
                  </a:lnTo>
                  <a:lnTo>
                    <a:pt x="2429485" y="57649"/>
                  </a:lnTo>
                  <a:lnTo>
                    <a:pt x="0" y="57649"/>
                  </a:lnTo>
                  <a:close/>
                </a:path>
              </a:pathLst>
            </a:custGeom>
            <a:solidFill>
              <a:srgbClr val="E6E6E6"/>
            </a:solidFill>
          </p:spPr>
        </p:sp>
        <p:sp>
          <p:nvSpPr>
            <p:cNvPr name="TextBox 32" id="32"/>
            <p:cNvSpPr txBox="true"/>
            <p:nvPr/>
          </p:nvSpPr>
          <p:spPr>
            <a:xfrm>
              <a:off x="0" y="-28575"/>
              <a:ext cx="2429485" cy="86224"/>
            </a:xfrm>
            <a:prstGeom prst="rect">
              <a:avLst/>
            </a:prstGeom>
          </p:spPr>
          <p:txBody>
            <a:bodyPr anchor="ctr" rtlCol="false" tIns="50800" lIns="50800" bIns="50800" rIns="50800"/>
            <a:lstStyle/>
            <a:p>
              <a:pPr algn="ctr">
                <a:lnSpc>
                  <a:spcPts val="2377"/>
                </a:lnSpc>
              </a:pPr>
            </a:p>
          </p:txBody>
        </p:sp>
      </p:grpSp>
      <p:grpSp>
        <p:nvGrpSpPr>
          <p:cNvPr name="Group 33" id="33"/>
          <p:cNvGrpSpPr/>
          <p:nvPr/>
        </p:nvGrpSpPr>
        <p:grpSpPr>
          <a:xfrm rot="0">
            <a:off x="2929674" y="3425100"/>
            <a:ext cx="2442695" cy="244269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72897" y="0"/>
                  </a:moveTo>
                  <a:lnTo>
                    <a:pt x="739903" y="0"/>
                  </a:lnTo>
                  <a:cubicBezTo>
                    <a:pt x="780163" y="0"/>
                    <a:pt x="812800" y="32637"/>
                    <a:pt x="812800" y="72897"/>
                  </a:cubicBezTo>
                  <a:lnTo>
                    <a:pt x="812800" y="739903"/>
                  </a:lnTo>
                  <a:cubicBezTo>
                    <a:pt x="812800" y="780163"/>
                    <a:pt x="780163" y="812800"/>
                    <a:pt x="739903" y="812800"/>
                  </a:cubicBezTo>
                  <a:lnTo>
                    <a:pt x="72897" y="812800"/>
                  </a:lnTo>
                  <a:cubicBezTo>
                    <a:pt x="32637" y="812800"/>
                    <a:pt x="0" y="780163"/>
                    <a:pt x="0" y="739903"/>
                  </a:cubicBezTo>
                  <a:lnTo>
                    <a:pt x="0" y="72897"/>
                  </a:lnTo>
                  <a:cubicBezTo>
                    <a:pt x="0" y="32637"/>
                    <a:pt x="32637" y="0"/>
                    <a:pt x="72897" y="0"/>
                  </a:cubicBezTo>
                  <a:close/>
                </a:path>
              </a:pathLst>
            </a:custGeom>
            <a:blipFill>
              <a:blip r:embed="rId9"/>
              <a:stretch>
                <a:fillRect l="0" t="0" r="0" b="0"/>
              </a:stretch>
            </a:blipFill>
          </p:spPr>
        </p:sp>
      </p:grpSp>
      <p:grpSp>
        <p:nvGrpSpPr>
          <p:cNvPr name="Group 35" id="35"/>
          <p:cNvGrpSpPr/>
          <p:nvPr/>
        </p:nvGrpSpPr>
        <p:grpSpPr>
          <a:xfrm rot="0">
            <a:off x="6008414" y="3425100"/>
            <a:ext cx="2442695" cy="244269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72897" y="0"/>
                  </a:moveTo>
                  <a:lnTo>
                    <a:pt x="739903" y="0"/>
                  </a:lnTo>
                  <a:cubicBezTo>
                    <a:pt x="780163" y="0"/>
                    <a:pt x="812800" y="32637"/>
                    <a:pt x="812800" y="72897"/>
                  </a:cubicBezTo>
                  <a:lnTo>
                    <a:pt x="812800" y="739903"/>
                  </a:lnTo>
                  <a:cubicBezTo>
                    <a:pt x="812800" y="780163"/>
                    <a:pt x="780163" y="812800"/>
                    <a:pt x="739903" y="812800"/>
                  </a:cubicBezTo>
                  <a:lnTo>
                    <a:pt x="72897" y="812800"/>
                  </a:lnTo>
                  <a:cubicBezTo>
                    <a:pt x="32637" y="812800"/>
                    <a:pt x="0" y="780163"/>
                    <a:pt x="0" y="739903"/>
                  </a:cubicBezTo>
                  <a:lnTo>
                    <a:pt x="0" y="72897"/>
                  </a:lnTo>
                  <a:cubicBezTo>
                    <a:pt x="0" y="32637"/>
                    <a:pt x="32637" y="0"/>
                    <a:pt x="72897" y="0"/>
                  </a:cubicBezTo>
                  <a:close/>
                </a:path>
              </a:pathLst>
            </a:custGeom>
            <a:blipFill>
              <a:blip r:embed="rId10"/>
              <a:stretch>
                <a:fillRect l="-4945" t="0" r="-4945" b="0"/>
              </a:stretch>
            </a:blipFill>
          </p:spPr>
        </p:sp>
      </p:grpSp>
      <p:grpSp>
        <p:nvGrpSpPr>
          <p:cNvPr name="Group 37" id="37"/>
          <p:cNvGrpSpPr/>
          <p:nvPr/>
        </p:nvGrpSpPr>
        <p:grpSpPr>
          <a:xfrm rot="0">
            <a:off x="9089977" y="3425100"/>
            <a:ext cx="2442695" cy="244269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72897" y="0"/>
                  </a:moveTo>
                  <a:lnTo>
                    <a:pt x="739903" y="0"/>
                  </a:lnTo>
                  <a:cubicBezTo>
                    <a:pt x="780163" y="0"/>
                    <a:pt x="812800" y="32637"/>
                    <a:pt x="812800" y="72897"/>
                  </a:cubicBezTo>
                  <a:lnTo>
                    <a:pt x="812800" y="739903"/>
                  </a:lnTo>
                  <a:cubicBezTo>
                    <a:pt x="812800" y="780163"/>
                    <a:pt x="780163" y="812800"/>
                    <a:pt x="739903" y="812800"/>
                  </a:cubicBezTo>
                  <a:lnTo>
                    <a:pt x="72897" y="812800"/>
                  </a:lnTo>
                  <a:cubicBezTo>
                    <a:pt x="32637" y="812800"/>
                    <a:pt x="0" y="780163"/>
                    <a:pt x="0" y="739903"/>
                  </a:cubicBezTo>
                  <a:lnTo>
                    <a:pt x="0" y="72897"/>
                  </a:lnTo>
                  <a:cubicBezTo>
                    <a:pt x="0" y="32637"/>
                    <a:pt x="32637" y="0"/>
                    <a:pt x="72897" y="0"/>
                  </a:cubicBezTo>
                  <a:close/>
                </a:path>
              </a:pathLst>
            </a:custGeom>
            <a:blipFill>
              <a:blip r:embed="rId11"/>
              <a:stretch>
                <a:fillRect l="-24906" t="0" r="-24906" b="0"/>
              </a:stretch>
            </a:blipFill>
          </p:spPr>
        </p:sp>
      </p:grpSp>
      <p:grpSp>
        <p:nvGrpSpPr>
          <p:cNvPr name="Group 39" id="39"/>
          <p:cNvGrpSpPr/>
          <p:nvPr/>
        </p:nvGrpSpPr>
        <p:grpSpPr>
          <a:xfrm rot="0">
            <a:off x="12304891" y="3425100"/>
            <a:ext cx="2442695" cy="244269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72897" y="0"/>
                  </a:moveTo>
                  <a:lnTo>
                    <a:pt x="739903" y="0"/>
                  </a:lnTo>
                  <a:cubicBezTo>
                    <a:pt x="780163" y="0"/>
                    <a:pt x="812800" y="32637"/>
                    <a:pt x="812800" y="72897"/>
                  </a:cubicBezTo>
                  <a:lnTo>
                    <a:pt x="812800" y="739903"/>
                  </a:lnTo>
                  <a:cubicBezTo>
                    <a:pt x="812800" y="780163"/>
                    <a:pt x="780163" y="812800"/>
                    <a:pt x="739903" y="812800"/>
                  </a:cubicBezTo>
                  <a:lnTo>
                    <a:pt x="72897" y="812800"/>
                  </a:lnTo>
                  <a:cubicBezTo>
                    <a:pt x="32637" y="812800"/>
                    <a:pt x="0" y="780163"/>
                    <a:pt x="0" y="739903"/>
                  </a:cubicBezTo>
                  <a:lnTo>
                    <a:pt x="0" y="72897"/>
                  </a:lnTo>
                  <a:cubicBezTo>
                    <a:pt x="0" y="32637"/>
                    <a:pt x="32637" y="0"/>
                    <a:pt x="72897" y="0"/>
                  </a:cubicBezTo>
                  <a:close/>
                </a:path>
              </a:pathLst>
            </a:custGeom>
            <a:blipFill>
              <a:blip r:embed="rId12"/>
              <a:stretch>
                <a:fillRect l="0" t="0" r="0" b="-43112"/>
              </a:stretch>
            </a:blipFill>
          </p:spPr>
        </p:sp>
      </p:grpSp>
      <p:grpSp>
        <p:nvGrpSpPr>
          <p:cNvPr name="Group 41" id="41"/>
          <p:cNvGrpSpPr/>
          <p:nvPr/>
        </p:nvGrpSpPr>
        <p:grpSpPr>
          <a:xfrm rot="0">
            <a:off x="16828267" y="597667"/>
            <a:ext cx="862067" cy="862067"/>
            <a:chOff x="0" y="0"/>
            <a:chExt cx="1149422" cy="1149422"/>
          </a:xfrm>
        </p:grpSpPr>
        <p:grpSp>
          <p:nvGrpSpPr>
            <p:cNvPr name="Group 42" id="42"/>
            <p:cNvGrpSpPr/>
            <p:nvPr/>
          </p:nvGrpSpPr>
          <p:grpSpPr>
            <a:xfrm rot="0">
              <a:off x="0" y="0"/>
              <a:ext cx="1149422" cy="114942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45" id="45"/>
            <p:cNvGrpSpPr/>
            <p:nvPr/>
          </p:nvGrpSpPr>
          <p:grpSpPr>
            <a:xfrm rot="0">
              <a:off x="339619" y="358713"/>
              <a:ext cx="470184" cy="90966"/>
              <a:chOff x="0" y="0"/>
              <a:chExt cx="135963" cy="26305"/>
            </a:xfrm>
          </p:grpSpPr>
          <p:sp>
            <p:nvSpPr>
              <p:cNvPr name="Freeform 46" id="46"/>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7" id="47"/>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8" id="48"/>
            <p:cNvGrpSpPr/>
            <p:nvPr/>
          </p:nvGrpSpPr>
          <p:grpSpPr>
            <a:xfrm rot="0">
              <a:off x="339619" y="530700"/>
              <a:ext cx="470184" cy="90966"/>
              <a:chOff x="0" y="0"/>
              <a:chExt cx="135963" cy="26305"/>
            </a:xfrm>
          </p:grpSpPr>
          <p:sp>
            <p:nvSpPr>
              <p:cNvPr name="Freeform 49" id="49"/>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50" id="50"/>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51" id="51"/>
            <p:cNvGrpSpPr/>
            <p:nvPr/>
          </p:nvGrpSpPr>
          <p:grpSpPr>
            <a:xfrm rot="0">
              <a:off x="339619" y="699744"/>
              <a:ext cx="470184" cy="90966"/>
              <a:chOff x="0" y="0"/>
              <a:chExt cx="135963" cy="26305"/>
            </a:xfrm>
          </p:grpSpPr>
          <p:sp>
            <p:nvSpPr>
              <p:cNvPr name="Freeform 52" id="52"/>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53" id="53"/>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sp>
        <p:nvSpPr>
          <p:cNvPr name="TextBox 54" id="54"/>
          <p:cNvSpPr txBox="true"/>
          <p:nvPr/>
        </p:nvSpPr>
        <p:spPr>
          <a:xfrm rot="0">
            <a:off x="3353880" y="1250423"/>
            <a:ext cx="11580241" cy="1812726"/>
          </a:xfrm>
          <a:prstGeom prst="rect">
            <a:avLst/>
          </a:prstGeom>
        </p:spPr>
        <p:txBody>
          <a:bodyPr anchor="t" rtlCol="false" tIns="0" lIns="0" bIns="0" rIns="0">
            <a:spAutoFit/>
          </a:bodyPr>
          <a:lstStyle/>
          <a:p>
            <a:pPr algn="ctr">
              <a:lnSpc>
                <a:spcPts val="6265"/>
              </a:lnSpc>
            </a:pPr>
            <a:r>
              <a:rPr lang="en-US" b="true" sz="6265">
                <a:solidFill>
                  <a:srgbClr val="27F46A"/>
                </a:solidFill>
                <a:latin typeface="Agrandir Wide Bold"/>
                <a:ea typeface="Agrandir Wide Bold"/>
                <a:cs typeface="Agrandir Wide Bold"/>
                <a:sym typeface="Agrandir Wide Bold"/>
              </a:rPr>
              <a:t>PROGRAMMING STRATEGY</a:t>
            </a:r>
          </a:p>
        </p:txBody>
      </p:sp>
      <p:sp>
        <p:nvSpPr>
          <p:cNvPr name="TextBox 55" id="55"/>
          <p:cNvSpPr txBox="true"/>
          <p:nvPr/>
        </p:nvSpPr>
        <p:spPr>
          <a:xfrm rot="0">
            <a:off x="2705490" y="6115210"/>
            <a:ext cx="2891063" cy="493026"/>
          </a:xfrm>
          <a:prstGeom prst="rect">
            <a:avLst/>
          </a:prstGeom>
        </p:spPr>
        <p:txBody>
          <a:bodyPr anchor="t" rtlCol="false" tIns="0" lIns="0" bIns="0" rIns="0">
            <a:spAutoFit/>
          </a:bodyPr>
          <a:lstStyle/>
          <a:p>
            <a:pPr algn="ctr">
              <a:lnSpc>
                <a:spcPts val="1785"/>
              </a:lnSpc>
            </a:pPr>
            <a:r>
              <a:rPr lang="en-US" b="true" sz="1785" spc="-35">
                <a:solidFill>
                  <a:srgbClr val="27F46A"/>
                </a:solidFill>
                <a:latin typeface="Agrandir Wide Bold"/>
                <a:ea typeface="Agrandir Wide Bold"/>
                <a:cs typeface="Agrandir Wide Bold"/>
                <a:sym typeface="Agrandir Wide Bold"/>
              </a:rPr>
              <a:t>ENERGY &amp; DANCEABILITY &gt; 0.6</a:t>
            </a:r>
          </a:p>
        </p:txBody>
      </p:sp>
      <p:sp>
        <p:nvSpPr>
          <p:cNvPr name="TextBox 56" id="56"/>
          <p:cNvSpPr txBox="true"/>
          <p:nvPr/>
        </p:nvSpPr>
        <p:spPr>
          <a:xfrm rot="0">
            <a:off x="2705490" y="6872827"/>
            <a:ext cx="2756236" cy="293370"/>
          </a:xfrm>
          <a:prstGeom prst="rect">
            <a:avLst/>
          </a:prstGeom>
        </p:spPr>
        <p:txBody>
          <a:bodyPr anchor="t" rtlCol="false" tIns="0" lIns="0" bIns="0" rIns="0">
            <a:spAutoFit/>
          </a:bodyPr>
          <a:lstStyle/>
          <a:p>
            <a:pPr algn="ctr">
              <a:lnSpc>
                <a:spcPts val="1800"/>
              </a:lnSpc>
            </a:pPr>
            <a:r>
              <a:rPr lang="en-US" sz="1800" spc="-36">
                <a:solidFill>
                  <a:srgbClr val="000000"/>
                </a:solidFill>
                <a:latin typeface="Agrandir Wide"/>
                <a:ea typeface="Agrandir Wide"/>
                <a:cs typeface="Agrandir Wide"/>
                <a:sym typeface="Agrandir Wide"/>
              </a:rPr>
              <a:t>Popular</a:t>
            </a:r>
          </a:p>
        </p:txBody>
      </p:sp>
      <p:sp>
        <p:nvSpPr>
          <p:cNvPr name="TextBox 57" id="57"/>
          <p:cNvSpPr txBox="true"/>
          <p:nvPr/>
        </p:nvSpPr>
        <p:spPr>
          <a:xfrm rot="0">
            <a:off x="5784230" y="6105685"/>
            <a:ext cx="2891063" cy="586371"/>
          </a:xfrm>
          <a:prstGeom prst="rect">
            <a:avLst/>
          </a:prstGeom>
        </p:spPr>
        <p:txBody>
          <a:bodyPr anchor="t" rtlCol="false" tIns="0" lIns="0" bIns="0" rIns="0">
            <a:spAutoFit/>
          </a:bodyPr>
          <a:lstStyle/>
          <a:p>
            <a:pPr algn="ctr">
              <a:lnSpc>
                <a:spcPts val="2085"/>
              </a:lnSpc>
            </a:pPr>
            <a:r>
              <a:rPr lang="en-US" b="true" sz="2085" spc="-41">
                <a:solidFill>
                  <a:srgbClr val="27F46A"/>
                </a:solidFill>
                <a:latin typeface="Agrandir Wide Bold"/>
                <a:ea typeface="Agrandir Wide Bold"/>
                <a:cs typeface="Agrandir Wide Bold"/>
                <a:sym typeface="Agrandir Wide Bold"/>
              </a:rPr>
              <a:t>RANSOM, CHINA, BAD GUY</a:t>
            </a:r>
          </a:p>
        </p:txBody>
      </p:sp>
      <p:sp>
        <p:nvSpPr>
          <p:cNvPr name="TextBox 58" id="58"/>
          <p:cNvSpPr txBox="true"/>
          <p:nvPr/>
        </p:nvSpPr>
        <p:spPr>
          <a:xfrm rot="0">
            <a:off x="5784230" y="6872827"/>
            <a:ext cx="2756236" cy="293370"/>
          </a:xfrm>
          <a:prstGeom prst="rect">
            <a:avLst/>
          </a:prstGeom>
        </p:spPr>
        <p:txBody>
          <a:bodyPr anchor="t" rtlCol="false" tIns="0" lIns="0" bIns="0" rIns="0">
            <a:spAutoFit/>
          </a:bodyPr>
          <a:lstStyle/>
          <a:p>
            <a:pPr algn="ctr">
              <a:lnSpc>
                <a:spcPts val="1800"/>
              </a:lnSpc>
            </a:pPr>
            <a:r>
              <a:rPr lang="en-US" sz="1800" spc="-36">
                <a:solidFill>
                  <a:srgbClr val="000000"/>
                </a:solidFill>
                <a:latin typeface="Agrandir Wide"/>
                <a:ea typeface="Agrandir Wide"/>
                <a:cs typeface="Agrandir Wide"/>
                <a:sym typeface="Agrandir Wide"/>
              </a:rPr>
              <a:t>Top Songs</a:t>
            </a:r>
          </a:p>
        </p:txBody>
      </p:sp>
      <p:sp>
        <p:nvSpPr>
          <p:cNvPr name="TextBox 59" id="59"/>
          <p:cNvSpPr txBox="true"/>
          <p:nvPr/>
        </p:nvSpPr>
        <p:spPr>
          <a:xfrm rot="0">
            <a:off x="8865793" y="6105685"/>
            <a:ext cx="2891063" cy="627011"/>
          </a:xfrm>
          <a:prstGeom prst="rect">
            <a:avLst/>
          </a:prstGeom>
        </p:spPr>
        <p:txBody>
          <a:bodyPr anchor="t" rtlCol="false" tIns="0" lIns="0" bIns="0" rIns="0">
            <a:spAutoFit/>
          </a:bodyPr>
          <a:lstStyle/>
          <a:p>
            <a:pPr algn="ctr">
              <a:lnSpc>
                <a:spcPts val="2185"/>
              </a:lnSpc>
            </a:pPr>
            <a:r>
              <a:rPr lang="en-US" b="true" sz="2185" spc="-43">
                <a:solidFill>
                  <a:srgbClr val="27F46A"/>
                </a:solidFill>
                <a:latin typeface="Agrandir Wide Bold"/>
                <a:ea typeface="Agrandir Wide Bold"/>
                <a:cs typeface="Agrandir Wide Bold"/>
                <a:sym typeface="Agrandir Wide Bold"/>
              </a:rPr>
              <a:t>REGGAETON, ELECTROPOP</a:t>
            </a:r>
          </a:p>
        </p:txBody>
      </p:sp>
      <p:sp>
        <p:nvSpPr>
          <p:cNvPr name="TextBox 60" id="60"/>
          <p:cNvSpPr txBox="true"/>
          <p:nvPr/>
        </p:nvSpPr>
        <p:spPr>
          <a:xfrm rot="0">
            <a:off x="8865793" y="6872827"/>
            <a:ext cx="2756236" cy="293370"/>
          </a:xfrm>
          <a:prstGeom prst="rect">
            <a:avLst/>
          </a:prstGeom>
        </p:spPr>
        <p:txBody>
          <a:bodyPr anchor="t" rtlCol="false" tIns="0" lIns="0" bIns="0" rIns="0">
            <a:spAutoFit/>
          </a:bodyPr>
          <a:lstStyle/>
          <a:p>
            <a:pPr algn="ctr">
              <a:lnSpc>
                <a:spcPts val="1800"/>
              </a:lnSpc>
            </a:pPr>
            <a:r>
              <a:rPr lang="en-US" sz="1800" spc="-36">
                <a:solidFill>
                  <a:srgbClr val="000000"/>
                </a:solidFill>
                <a:latin typeface="Agrandir Wide"/>
                <a:ea typeface="Agrandir Wide"/>
                <a:cs typeface="Agrandir Wide"/>
                <a:sym typeface="Agrandir Wide"/>
              </a:rPr>
              <a:t>H</a:t>
            </a:r>
            <a:r>
              <a:rPr lang="en-US" sz="1800" spc="-36">
                <a:solidFill>
                  <a:srgbClr val="000000"/>
                </a:solidFill>
                <a:latin typeface="Agrandir Wide"/>
                <a:ea typeface="Agrandir Wide"/>
                <a:cs typeface="Agrandir Wide"/>
                <a:sym typeface="Agrandir Wide"/>
              </a:rPr>
              <a:t>ot Genres:</a:t>
            </a:r>
          </a:p>
        </p:txBody>
      </p:sp>
      <p:sp>
        <p:nvSpPr>
          <p:cNvPr name="TextBox 61" id="61"/>
          <p:cNvSpPr txBox="true"/>
          <p:nvPr/>
        </p:nvSpPr>
        <p:spPr>
          <a:xfrm rot="0">
            <a:off x="12080707" y="6105685"/>
            <a:ext cx="2891063" cy="690942"/>
          </a:xfrm>
          <a:prstGeom prst="rect">
            <a:avLst/>
          </a:prstGeom>
        </p:spPr>
        <p:txBody>
          <a:bodyPr anchor="t" rtlCol="false" tIns="0" lIns="0" bIns="0" rIns="0">
            <a:spAutoFit/>
          </a:bodyPr>
          <a:lstStyle/>
          <a:p>
            <a:pPr algn="ctr">
              <a:lnSpc>
                <a:spcPts val="2485"/>
              </a:lnSpc>
            </a:pPr>
            <a:r>
              <a:rPr lang="en-US" b="true" sz="2485" spc="-49">
                <a:solidFill>
                  <a:srgbClr val="27F46A"/>
                </a:solidFill>
                <a:latin typeface="Agrandir Wide Bold"/>
                <a:ea typeface="Agrandir Wide Bold"/>
                <a:cs typeface="Agrandir Wide Bold"/>
                <a:sym typeface="Agrandir Wide Bold"/>
              </a:rPr>
              <a:t>BAD BUNNY, POST MALONE</a:t>
            </a:r>
          </a:p>
        </p:txBody>
      </p:sp>
      <p:sp>
        <p:nvSpPr>
          <p:cNvPr name="TextBox 62" id="62"/>
          <p:cNvSpPr txBox="true"/>
          <p:nvPr/>
        </p:nvSpPr>
        <p:spPr>
          <a:xfrm rot="0">
            <a:off x="12080707" y="6872827"/>
            <a:ext cx="2756236" cy="293370"/>
          </a:xfrm>
          <a:prstGeom prst="rect">
            <a:avLst/>
          </a:prstGeom>
        </p:spPr>
        <p:txBody>
          <a:bodyPr anchor="t" rtlCol="false" tIns="0" lIns="0" bIns="0" rIns="0">
            <a:spAutoFit/>
          </a:bodyPr>
          <a:lstStyle/>
          <a:p>
            <a:pPr algn="ctr">
              <a:lnSpc>
                <a:spcPts val="1800"/>
              </a:lnSpc>
            </a:pPr>
            <a:r>
              <a:rPr lang="en-US" sz="1800" spc="-36">
                <a:solidFill>
                  <a:srgbClr val="000000"/>
                </a:solidFill>
                <a:latin typeface="Agrandir Wide"/>
                <a:ea typeface="Agrandir Wide"/>
                <a:cs typeface="Agrandir Wide"/>
                <a:sym typeface="Agrandir Wide"/>
              </a:rPr>
              <a:t>T</a:t>
            </a:r>
            <a:r>
              <a:rPr lang="en-US" sz="1800" spc="-36">
                <a:solidFill>
                  <a:srgbClr val="000000"/>
                </a:solidFill>
                <a:latin typeface="Agrandir Wide"/>
                <a:ea typeface="Agrandir Wide"/>
                <a:cs typeface="Agrandir Wide"/>
                <a:sym typeface="Agrandir Wide"/>
              </a:rPr>
              <a:t>op Artists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819936">
            <a:off x="5770742" y="185408"/>
            <a:ext cx="8943284" cy="2682985"/>
          </a:xfrm>
          <a:custGeom>
            <a:avLst/>
            <a:gdLst/>
            <a:ahLst/>
            <a:cxnLst/>
            <a:rect r="r" b="b" t="t" l="l"/>
            <a:pathLst>
              <a:path h="2682985" w="8943284">
                <a:moveTo>
                  <a:pt x="0" y="0"/>
                </a:moveTo>
                <a:lnTo>
                  <a:pt x="8943284" y="0"/>
                </a:lnTo>
                <a:lnTo>
                  <a:pt x="8943284" y="2682985"/>
                </a:lnTo>
                <a:lnTo>
                  <a:pt x="0" y="2682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22015" y="0"/>
            <a:ext cx="7282647" cy="7912028"/>
            <a:chOff x="0" y="0"/>
            <a:chExt cx="846204" cy="919335"/>
          </a:xfrm>
        </p:grpSpPr>
        <p:sp>
          <p:nvSpPr>
            <p:cNvPr name="Freeform 4" id="4"/>
            <p:cNvSpPr/>
            <p:nvPr/>
          </p:nvSpPr>
          <p:spPr>
            <a:xfrm flipH="false" flipV="false" rot="0">
              <a:off x="0" y="0"/>
              <a:ext cx="846204" cy="919335"/>
            </a:xfrm>
            <a:custGeom>
              <a:avLst/>
              <a:gdLst/>
              <a:ahLst/>
              <a:cxnLst/>
              <a:rect r="r" b="b" t="t" l="l"/>
              <a:pathLst>
                <a:path h="919335" w="846204">
                  <a:moveTo>
                    <a:pt x="203200" y="0"/>
                  </a:moveTo>
                  <a:lnTo>
                    <a:pt x="846204" y="0"/>
                  </a:lnTo>
                  <a:lnTo>
                    <a:pt x="643004" y="919335"/>
                  </a:lnTo>
                  <a:lnTo>
                    <a:pt x="0" y="919335"/>
                  </a:lnTo>
                  <a:lnTo>
                    <a:pt x="203200" y="0"/>
                  </a:lnTo>
                  <a:close/>
                </a:path>
              </a:pathLst>
            </a:custGeom>
            <a:blipFill>
              <a:blip r:embed="rId4"/>
              <a:stretch>
                <a:fillRect l="-18767" t="0" r="-44297" b="0"/>
              </a:stretch>
            </a:blipFill>
          </p:spPr>
        </p:sp>
      </p:grpSp>
      <p:sp>
        <p:nvSpPr>
          <p:cNvPr name="Freeform 5" id="5"/>
          <p:cNvSpPr/>
          <p:nvPr/>
        </p:nvSpPr>
        <p:spPr>
          <a:xfrm flipH="false" flipV="false" rot="-1689140">
            <a:off x="9177329" y="4312901"/>
            <a:ext cx="13580249" cy="4074075"/>
          </a:xfrm>
          <a:custGeom>
            <a:avLst/>
            <a:gdLst/>
            <a:ahLst/>
            <a:cxnLst/>
            <a:rect r="r" b="b" t="t" l="l"/>
            <a:pathLst>
              <a:path h="4074075" w="13580249">
                <a:moveTo>
                  <a:pt x="0" y="0"/>
                </a:moveTo>
                <a:lnTo>
                  <a:pt x="13580249" y="0"/>
                </a:lnTo>
                <a:lnTo>
                  <a:pt x="13580249" y="4074074"/>
                </a:lnTo>
                <a:lnTo>
                  <a:pt x="0" y="4074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0" y="7912028"/>
            <a:ext cx="18288000" cy="3086100"/>
            <a:chOff x="0" y="0"/>
            <a:chExt cx="4816593" cy="812800"/>
          </a:xfrm>
        </p:grpSpPr>
        <p:sp>
          <p:nvSpPr>
            <p:cNvPr name="Freeform 7" id="7"/>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8" id="8"/>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9" id="9"/>
          <p:cNvGrpSpPr/>
          <p:nvPr/>
        </p:nvGrpSpPr>
        <p:grpSpPr>
          <a:xfrm rot="0">
            <a:off x="0" y="7912028"/>
            <a:ext cx="18288000" cy="4988920"/>
            <a:chOff x="0" y="0"/>
            <a:chExt cx="24384000" cy="6651894"/>
          </a:xfrm>
        </p:grpSpPr>
        <p:pic>
          <p:nvPicPr>
            <p:cNvPr name="Picture 10" id="10"/>
            <p:cNvPicPr>
              <a:picLocks noChangeAspect="true"/>
            </p:cNvPicPr>
            <p:nvPr/>
          </p:nvPicPr>
          <p:blipFill>
            <a:blip r:embed="rId7">
              <a:alphaModFix amt="42000"/>
            </a:blip>
            <a:srcRect l="0" t="24682" r="0" b="24682"/>
            <a:stretch>
              <a:fillRect/>
            </a:stretch>
          </p:blipFill>
          <p:spPr>
            <a:xfrm flipH="false" flipV="false">
              <a:off x="0" y="0"/>
              <a:ext cx="24384000" cy="6651894"/>
            </a:xfrm>
            <a:prstGeom prst="rect">
              <a:avLst/>
            </a:prstGeom>
          </p:spPr>
        </p:pic>
      </p:grpSp>
      <p:grpSp>
        <p:nvGrpSpPr>
          <p:cNvPr name="Group 11" id="11"/>
          <p:cNvGrpSpPr/>
          <p:nvPr/>
        </p:nvGrpSpPr>
        <p:grpSpPr>
          <a:xfrm rot="0">
            <a:off x="1381772" y="9345931"/>
            <a:ext cx="15877528" cy="218887"/>
            <a:chOff x="0" y="0"/>
            <a:chExt cx="4181736" cy="57649"/>
          </a:xfrm>
        </p:grpSpPr>
        <p:sp>
          <p:nvSpPr>
            <p:cNvPr name="Freeform 12" id="12"/>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13" id="13"/>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14" id="14"/>
          <p:cNvGrpSpPr/>
          <p:nvPr/>
        </p:nvGrpSpPr>
        <p:grpSpPr>
          <a:xfrm rot="0">
            <a:off x="7569075" y="8385546"/>
            <a:ext cx="596911" cy="575398"/>
            <a:chOff x="0" y="0"/>
            <a:chExt cx="795881" cy="767197"/>
          </a:xfrm>
        </p:grpSpPr>
        <p:grpSp>
          <p:nvGrpSpPr>
            <p:cNvPr name="Group 15" id="15"/>
            <p:cNvGrpSpPr/>
            <p:nvPr/>
          </p:nvGrpSpPr>
          <p:grpSpPr>
            <a:xfrm rot="-5400000">
              <a:off x="76633" y="47950"/>
              <a:ext cx="767197" cy="671297"/>
              <a:chOff x="0" y="0"/>
              <a:chExt cx="812800" cy="711200"/>
            </a:xfrm>
          </p:grpSpPr>
          <p:sp>
            <p:nvSpPr>
              <p:cNvPr name="Freeform 16" id="16"/>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17" id="17"/>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18" id="18"/>
            <p:cNvGrpSpPr/>
            <p:nvPr/>
          </p:nvGrpSpPr>
          <p:grpSpPr>
            <a:xfrm rot="0">
              <a:off x="0" y="106015"/>
              <a:ext cx="124583" cy="555168"/>
              <a:chOff x="0" y="0"/>
              <a:chExt cx="131989" cy="588168"/>
            </a:xfrm>
          </p:grpSpPr>
          <p:sp>
            <p:nvSpPr>
              <p:cNvPr name="Freeform 19" id="19"/>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0" id="20"/>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21" id="21"/>
          <p:cNvGrpSpPr/>
          <p:nvPr/>
        </p:nvGrpSpPr>
        <p:grpSpPr>
          <a:xfrm rot="0">
            <a:off x="10122015" y="8385546"/>
            <a:ext cx="596911" cy="575398"/>
            <a:chOff x="0" y="0"/>
            <a:chExt cx="795881" cy="767197"/>
          </a:xfrm>
        </p:grpSpPr>
        <p:grpSp>
          <p:nvGrpSpPr>
            <p:cNvPr name="Group 22" id="22"/>
            <p:cNvGrpSpPr/>
            <p:nvPr/>
          </p:nvGrpSpPr>
          <p:grpSpPr>
            <a:xfrm rot="5400000">
              <a:off x="-47950" y="47950"/>
              <a:ext cx="767197" cy="671297"/>
              <a:chOff x="0" y="0"/>
              <a:chExt cx="812800" cy="711200"/>
            </a:xfrm>
          </p:grpSpPr>
          <p:sp>
            <p:nvSpPr>
              <p:cNvPr name="Freeform 23" id="23"/>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4" id="24"/>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5" id="25"/>
            <p:cNvGrpSpPr/>
            <p:nvPr/>
          </p:nvGrpSpPr>
          <p:grpSpPr>
            <a:xfrm rot="-10800000">
              <a:off x="671297" y="106015"/>
              <a:ext cx="124583" cy="555168"/>
              <a:chOff x="0" y="0"/>
              <a:chExt cx="131989" cy="588168"/>
            </a:xfrm>
          </p:grpSpPr>
          <p:sp>
            <p:nvSpPr>
              <p:cNvPr name="Freeform 26" id="26"/>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7" id="27"/>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28" id="28"/>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1" id="31"/>
          <p:cNvGrpSpPr/>
          <p:nvPr/>
        </p:nvGrpSpPr>
        <p:grpSpPr>
          <a:xfrm rot="0">
            <a:off x="1381772" y="9345931"/>
            <a:ext cx="12019932" cy="218887"/>
            <a:chOff x="0" y="0"/>
            <a:chExt cx="3165743" cy="57649"/>
          </a:xfrm>
        </p:grpSpPr>
        <p:sp>
          <p:nvSpPr>
            <p:cNvPr name="Freeform 32" id="32"/>
            <p:cNvSpPr/>
            <p:nvPr/>
          </p:nvSpPr>
          <p:spPr>
            <a:xfrm flipH="false" flipV="false" rot="0">
              <a:off x="0" y="0"/>
              <a:ext cx="3165743" cy="57649"/>
            </a:xfrm>
            <a:custGeom>
              <a:avLst/>
              <a:gdLst/>
              <a:ahLst/>
              <a:cxnLst/>
              <a:rect r="r" b="b" t="t" l="l"/>
              <a:pathLst>
                <a:path h="57649" w="3165743">
                  <a:moveTo>
                    <a:pt x="0" y="0"/>
                  </a:moveTo>
                  <a:lnTo>
                    <a:pt x="3165743" y="0"/>
                  </a:lnTo>
                  <a:lnTo>
                    <a:pt x="3165743" y="57649"/>
                  </a:lnTo>
                  <a:lnTo>
                    <a:pt x="0" y="57649"/>
                  </a:lnTo>
                  <a:close/>
                </a:path>
              </a:pathLst>
            </a:custGeom>
            <a:solidFill>
              <a:srgbClr val="E6E6E6"/>
            </a:solidFill>
          </p:spPr>
        </p:sp>
        <p:sp>
          <p:nvSpPr>
            <p:cNvPr name="TextBox 33" id="33"/>
            <p:cNvSpPr txBox="true"/>
            <p:nvPr/>
          </p:nvSpPr>
          <p:spPr>
            <a:xfrm>
              <a:off x="0" y="-28575"/>
              <a:ext cx="3165743" cy="86224"/>
            </a:xfrm>
            <a:prstGeom prst="rect">
              <a:avLst/>
            </a:prstGeom>
          </p:spPr>
          <p:txBody>
            <a:bodyPr anchor="ctr" rtlCol="false" tIns="50800" lIns="50800" bIns="50800" rIns="50800"/>
            <a:lstStyle/>
            <a:p>
              <a:pPr algn="ctr">
                <a:lnSpc>
                  <a:spcPts val="2377"/>
                </a:lnSpc>
              </a:pPr>
            </a:p>
          </p:txBody>
        </p:sp>
      </p:grpSp>
      <p:sp>
        <p:nvSpPr>
          <p:cNvPr name="TextBox 34" id="34"/>
          <p:cNvSpPr txBox="true"/>
          <p:nvPr/>
        </p:nvSpPr>
        <p:spPr>
          <a:xfrm rot="0">
            <a:off x="1195318" y="1283514"/>
            <a:ext cx="9312331" cy="1022395"/>
          </a:xfrm>
          <a:prstGeom prst="rect">
            <a:avLst/>
          </a:prstGeom>
        </p:spPr>
        <p:txBody>
          <a:bodyPr anchor="t" rtlCol="false" tIns="0" lIns="0" bIns="0" rIns="0">
            <a:spAutoFit/>
          </a:bodyPr>
          <a:lstStyle/>
          <a:p>
            <a:pPr algn="l">
              <a:lnSpc>
                <a:spcPts val="6330"/>
              </a:lnSpc>
            </a:pPr>
            <a:r>
              <a:rPr lang="en-US" sz="6330" b="true">
                <a:solidFill>
                  <a:srgbClr val="FFFFFF"/>
                </a:solidFill>
                <a:latin typeface="Agrandir Wide Bold"/>
                <a:ea typeface="Agrandir Wide Bold"/>
                <a:cs typeface="Agrandir Wide Bold"/>
                <a:sym typeface="Agrandir Wide Bold"/>
              </a:rPr>
              <a:t>PROGRAMMING</a:t>
            </a:r>
          </a:p>
        </p:txBody>
      </p:sp>
      <p:sp>
        <p:nvSpPr>
          <p:cNvPr name="TextBox 35" id="35"/>
          <p:cNvSpPr txBox="true"/>
          <p:nvPr/>
        </p:nvSpPr>
        <p:spPr>
          <a:xfrm rot="0">
            <a:off x="1195318" y="2239234"/>
            <a:ext cx="7290799" cy="1022395"/>
          </a:xfrm>
          <a:prstGeom prst="rect">
            <a:avLst/>
          </a:prstGeom>
        </p:spPr>
        <p:txBody>
          <a:bodyPr anchor="t" rtlCol="false" tIns="0" lIns="0" bIns="0" rIns="0">
            <a:spAutoFit/>
          </a:bodyPr>
          <a:lstStyle/>
          <a:p>
            <a:pPr algn="l">
              <a:lnSpc>
                <a:spcPts val="6330"/>
              </a:lnSpc>
            </a:pPr>
            <a:r>
              <a:rPr lang="en-US" sz="6330" b="true">
                <a:solidFill>
                  <a:srgbClr val="27F46A"/>
                </a:solidFill>
                <a:latin typeface="Agrandir Wide Bold"/>
                <a:ea typeface="Agrandir Wide Bold"/>
                <a:cs typeface="Agrandir Wide Bold"/>
                <a:sym typeface="Agrandir Wide Bold"/>
              </a:rPr>
              <a:t>STRATEGY</a:t>
            </a:r>
          </a:p>
        </p:txBody>
      </p:sp>
      <p:sp>
        <p:nvSpPr>
          <p:cNvPr name="TextBox 36" id="36"/>
          <p:cNvSpPr txBox="true"/>
          <p:nvPr/>
        </p:nvSpPr>
        <p:spPr>
          <a:xfrm rot="0">
            <a:off x="1195318" y="3476684"/>
            <a:ext cx="6970667" cy="1486535"/>
          </a:xfrm>
          <a:prstGeom prst="rect">
            <a:avLst/>
          </a:prstGeom>
        </p:spPr>
        <p:txBody>
          <a:bodyPr anchor="t" rtlCol="false" tIns="0" lIns="0" bIns="0" rIns="0">
            <a:spAutoFit/>
          </a:bodyPr>
          <a:lstStyle/>
          <a:p>
            <a:pPr algn="l">
              <a:lnSpc>
                <a:spcPts val="1899"/>
              </a:lnSpc>
            </a:pPr>
            <a:r>
              <a:rPr lang="en-US" sz="1899" spc="-37">
                <a:solidFill>
                  <a:srgbClr val="FFFFFF"/>
                </a:solidFill>
                <a:latin typeface="Agrandir Wide"/>
                <a:ea typeface="Agrandir Wide"/>
                <a:cs typeface="Agrandir Wide"/>
                <a:sym typeface="Agrandir Wide"/>
              </a:rPr>
              <a:t>We use data-driven insights to craft optimized setlists by scheduling high-energy tracks during peak hours, blending popular genres like Pop with top-performing niche styles, and prioritizing artists who consistently generate strong audience engagement.</a:t>
            </a:r>
          </a:p>
          <a:p>
            <a:pPr algn="l">
              <a:lnSpc>
                <a:spcPts val="1899"/>
              </a:lnSpc>
            </a:pPr>
          </a:p>
        </p:txBody>
      </p:sp>
      <p:grpSp>
        <p:nvGrpSpPr>
          <p:cNvPr name="Group 37" id="37"/>
          <p:cNvGrpSpPr/>
          <p:nvPr/>
        </p:nvGrpSpPr>
        <p:grpSpPr>
          <a:xfrm rot="0">
            <a:off x="16828267" y="597667"/>
            <a:ext cx="862067" cy="862067"/>
            <a:chOff x="0" y="0"/>
            <a:chExt cx="1149422" cy="1149422"/>
          </a:xfrm>
        </p:grpSpPr>
        <p:grpSp>
          <p:nvGrpSpPr>
            <p:cNvPr name="Group 38" id="38"/>
            <p:cNvGrpSpPr/>
            <p:nvPr/>
          </p:nvGrpSpPr>
          <p:grpSpPr>
            <a:xfrm rot="0">
              <a:off x="0" y="0"/>
              <a:ext cx="1149422" cy="114942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377"/>
                  </a:lnSpc>
                </a:pPr>
              </a:p>
            </p:txBody>
          </p:sp>
        </p:grpSp>
        <p:grpSp>
          <p:nvGrpSpPr>
            <p:cNvPr name="Group 41" id="41"/>
            <p:cNvGrpSpPr/>
            <p:nvPr/>
          </p:nvGrpSpPr>
          <p:grpSpPr>
            <a:xfrm rot="0">
              <a:off x="339619" y="358713"/>
              <a:ext cx="470184" cy="90966"/>
              <a:chOff x="0" y="0"/>
              <a:chExt cx="135963" cy="26305"/>
            </a:xfrm>
          </p:grpSpPr>
          <p:sp>
            <p:nvSpPr>
              <p:cNvPr name="Freeform 42" id="42"/>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3" id="43"/>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4" id="44"/>
            <p:cNvGrpSpPr/>
            <p:nvPr/>
          </p:nvGrpSpPr>
          <p:grpSpPr>
            <a:xfrm rot="0">
              <a:off x="339619" y="530700"/>
              <a:ext cx="470184" cy="90966"/>
              <a:chOff x="0" y="0"/>
              <a:chExt cx="135963" cy="26305"/>
            </a:xfrm>
          </p:grpSpPr>
          <p:sp>
            <p:nvSpPr>
              <p:cNvPr name="Freeform 45" id="45"/>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6" id="46"/>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nvGrpSpPr>
            <p:cNvPr name="Group 47" id="47"/>
            <p:cNvGrpSpPr/>
            <p:nvPr/>
          </p:nvGrpSpPr>
          <p:grpSpPr>
            <a:xfrm rot="0">
              <a:off x="339619" y="699744"/>
              <a:ext cx="470184" cy="90966"/>
              <a:chOff x="0" y="0"/>
              <a:chExt cx="135963" cy="26305"/>
            </a:xfrm>
          </p:grpSpPr>
          <p:sp>
            <p:nvSpPr>
              <p:cNvPr name="Freeform 48" id="48"/>
              <p:cNvSpPr/>
              <p:nvPr/>
            </p:nvSpPr>
            <p:spPr>
              <a:xfrm flipH="false" flipV="false" rot="0">
                <a:off x="0" y="0"/>
                <a:ext cx="135963" cy="26305"/>
              </a:xfrm>
              <a:custGeom>
                <a:avLst/>
                <a:gdLst/>
                <a:ahLst/>
                <a:cxnLst/>
                <a:rect r="r" b="b" t="t" l="l"/>
                <a:pathLst>
                  <a:path h="26305" w="135963">
                    <a:moveTo>
                      <a:pt x="0" y="0"/>
                    </a:moveTo>
                    <a:lnTo>
                      <a:pt x="135963" y="0"/>
                    </a:lnTo>
                    <a:lnTo>
                      <a:pt x="135963" y="26305"/>
                    </a:lnTo>
                    <a:lnTo>
                      <a:pt x="0" y="26305"/>
                    </a:lnTo>
                    <a:close/>
                  </a:path>
                </a:pathLst>
              </a:custGeom>
              <a:solidFill>
                <a:srgbClr val="141414"/>
              </a:solidFill>
            </p:spPr>
          </p:sp>
          <p:sp>
            <p:nvSpPr>
              <p:cNvPr name="TextBox 49" id="49"/>
              <p:cNvSpPr txBox="true"/>
              <p:nvPr/>
            </p:nvSpPr>
            <p:spPr>
              <a:xfrm>
                <a:off x="0" y="-28575"/>
                <a:ext cx="135963" cy="54880"/>
              </a:xfrm>
              <a:prstGeom prst="rect">
                <a:avLst/>
              </a:prstGeom>
            </p:spPr>
            <p:txBody>
              <a:bodyPr anchor="ctr" rtlCol="false" tIns="50800" lIns="50800" bIns="50800" rIns="50800"/>
              <a:lstStyle/>
              <a:p>
                <a:pPr algn="ctr">
                  <a:lnSpc>
                    <a:spcPts val="2377"/>
                  </a:lnSpc>
                </a:pPr>
              </a:p>
            </p:txBody>
          </p:sp>
        </p:grpSp>
      </p:grpSp>
      <p:grpSp>
        <p:nvGrpSpPr>
          <p:cNvPr name="Group 50" id="50"/>
          <p:cNvGrpSpPr/>
          <p:nvPr/>
        </p:nvGrpSpPr>
        <p:grpSpPr>
          <a:xfrm rot="0">
            <a:off x="1028700" y="5668069"/>
            <a:ext cx="2079643" cy="2079643"/>
            <a:chOff x="0" y="0"/>
            <a:chExt cx="2772857" cy="2772857"/>
          </a:xfrm>
        </p:grpSpPr>
        <p:pic>
          <p:nvPicPr>
            <p:cNvPr name="Picture 51" id="51"/>
            <p:cNvPicPr>
              <a:picLocks noChangeAspect="true"/>
            </p:cNvPicPr>
            <p:nvPr/>
          </p:nvPicPr>
          <p:blipFill>
            <a:blip r:embed="rId14"/>
            <a:srcRect l="16687" t="0" r="16687" b="0"/>
            <a:stretch>
              <a:fillRect/>
            </a:stretch>
          </p:blipFill>
          <p:spPr>
            <a:xfrm flipH="false" flipV="false">
              <a:off x="0" y="0"/>
              <a:ext cx="2772857" cy="2772857"/>
            </a:xfrm>
            <a:prstGeom prst="rect">
              <a:avLst/>
            </a:prstGeom>
          </p:spPr>
        </p:pic>
      </p:grpSp>
      <p:grpSp>
        <p:nvGrpSpPr>
          <p:cNvPr name="Group 52" id="52"/>
          <p:cNvGrpSpPr/>
          <p:nvPr/>
        </p:nvGrpSpPr>
        <p:grpSpPr>
          <a:xfrm rot="0">
            <a:off x="3322577" y="5668069"/>
            <a:ext cx="2079643" cy="2079643"/>
            <a:chOff x="0" y="0"/>
            <a:chExt cx="2772857" cy="2772857"/>
          </a:xfrm>
        </p:grpSpPr>
        <p:pic>
          <p:nvPicPr>
            <p:cNvPr name="Picture 53" id="53"/>
            <p:cNvPicPr>
              <a:picLocks noChangeAspect="true"/>
            </p:cNvPicPr>
            <p:nvPr/>
          </p:nvPicPr>
          <p:blipFill>
            <a:blip r:embed="rId15"/>
            <a:srcRect l="17902" t="0" r="15347" b="0"/>
            <a:stretch>
              <a:fillRect/>
            </a:stretch>
          </p:blipFill>
          <p:spPr>
            <a:xfrm flipH="false" flipV="false">
              <a:off x="0" y="0"/>
              <a:ext cx="2772857" cy="2772857"/>
            </a:xfrm>
            <a:prstGeom prst="rect">
              <a:avLst/>
            </a:prstGeom>
          </p:spPr>
        </p:pic>
      </p:grpSp>
      <p:grpSp>
        <p:nvGrpSpPr>
          <p:cNvPr name="Group 54" id="54"/>
          <p:cNvGrpSpPr/>
          <p:nvPr/>
        </p:nvGrpSpPr>
        <p:grpSpPr>
          <a:xfrm rot="0">
            <a:off x="5616453" y="5668069"/>
            <a:ext cx="2079643" cy="2079643"/>
            <a:chOff x="0" y="0"/>
            <a:chExt cx="2772857" cy="2772857"/>
          </a:xfrm>
        </p:grpSpPr>
        <p:pic>
          <p:nvPicPr>
            <p:cNvPr name="Picture 55" id="55"/>
            <p:cNvPicPr>
              <a:picLocks noChangeAspect="true"/>
            </p:cNvPicPr>
            <p:nvPr/>
          </p:nvPicPr>
          <p:blipFill>
            <a:blip r:embed="rId16"/>
            <a:srcRect l="3213" t="0" r="30411" b="0"/>
            <a:stretch>
              <a:fillRect/>
            </a:stretch>
          </p:blipFill>
          <p:spPr>
            <a:xfrm flipH="false" flipV="false">
              <a:off x="0" y="0"/>
              <a:ext cx="2772857" cy="2772857"/>
            </a:xfrm>
            <a:prstGeom prst="rect">
              <a:avLst/>
            </a:prstGeom>
          </p:spPr>
        </p:pic>
      </p:grpSp>
      <p:grpSp>
        <p:nvGrpSpPr>
          <p:cNvPr name="Group 56" id="56"/>
          <p:cNvGrpSpPr/>
          <p:nvPr/>
        </p:nvGrpSpPr>
        <p:grpSpPr>
          <a:xfrm rot="0">
            <a:off x="7910330" y="5668069"/>
            <a:ext cx="2079643" cy="2079643"/>
            <a:chOff x="0" y="0"/>
            <a:chExt cx="2772857" cy="2772857"/>
          </a:xfrm>
        </p:grpSpPr>
        <p:pic>
          <p:nvPicPr>
            <p:cNvPr name="Picture 57" id="57"/>
            <p:cNvPicPr>
              <a:picLocks noChangeAspect="true"/>
            </p:cNvPicPr>
            <p:nvPr/>
          </p:nvPicPr>
          <p:blipFill>
            <a:blip r:embed="rId17"/>
            <a:srcRect l="0" t="16624" r="0" b="16624"/>
            <a:stretch>
              <a:fillRect/>
            </a:stretch>
          </p:blipFill>
          <p:spPr>
            <a:xfrm flipH="false" flipV="false">
              <a:off x="0" y="0"/>
              <a:ext cx="2772857" cy="2772857"/>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9107" y="388218"/>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43940"/>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Studio Shodwe</a:t>
            </a:r>
          </a:p>
        </p:txBody>
      </p:sp>
      <p:sp>
        <p:nvSpPr>
          <p:cNvPr name="TextBox 4" id="4"/>
          <p:cNvSpPr txBox="true"/>
          <p:nvPr/>
        </p:nvSpPr>
        <p:spPr>
          <a:xfrm rot="0">
            <a:off x="16138169" y="9603638"/>
            <a:ext cx="1550287" cy="198194"/>
          </a:xfrm>
          <a:prstGeom prst="rect">
            <a:avLst/>
          </a:prstGeom>
        </p:spPr>
        <p:txBody>
          <a:bodyPr anchor="t" rtlCol="false" tIns="0" lIns="0" bIns="0" rIns="0">
            <a:spAutoFit/>
          </a:bodyPr>
          <a:lstStyle/>
          <a:p>
            <a:pPr algn="r">
              <a:lnSpc>
                <a:spcPts val="1680"/>
              </a:lnSpc>
              <a:spcBef>
                <a:spcPct val="0"/>
              </a:spcBef>
            </a:pPr>
            <a:r>
              <a:rPr lang="en-US" sz="1200">
                <a:solidFill>
                  <a:srgbClr val="FFFFFF"/>
                </a:solidFill>
                <a:latin typeface="Open Sans"/>
                <a:ea typeface="Open Sans"/>
                <a:cs typeface="Open Sans"/>
                <a:sym typeface="Open Sans"/>
              </a:rPr>
              <a:t>Page | 03</a:t>
            </a:r>
          </a:p>
        </p:txBody>
      </p:sp>
      <p:sp>
        <p:nvSpPr>
          <p:cNvPr name="AutoShape 5" id="5"/>
          <p:cNvSpPr/>
          <p:nvPr/>
        </p:nvSpPr>
        <p:spPr>
          <a:xfrm>
            <a:off x="17650355" y="8578878"/>
            <a:ext cx="0" cy="736572"/>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9813031" y="1770906"/>
            <a:ext cx="6745188" cy="6745188"/>
            <a:chOff x="0" y="0"/>
            <a:chExt cx="8993583" cy="8993583"/>
          </a:xfrm>
        </p:grpSpPr>
        <p:pic>
          <p:nvPicPr>
            <p:cNvPr name="Picture 7" id="7"/>
            <p:cNvPicPr>
              <a:picLocks noChangeAspect="true"/>
            </p:cNvPicPr>
            <p:nvPr/>
          </p:nvPicPr>
          <p:blipFill>
            <a:blip r:embed="rId4"/>
            <a:srcRect l="31008" t="0" r="3241" b="0"/>
            <a:stretch>
              <a:fillRect/>
            </a:stretch>
          </p:blipFill>
          <p:spPr>
            <a:xfrm flipH="false" flipV="false">
              <a:off x="0" y="0"/>
              <a:ext cx="8993583" cy="8993583"/>
            </a:xfrm>
            <a:prstGeom prst="rect">
              <a:avLst/>
            </a:prstGeom>
          </p:spPr>
        </p:pic>
      </p:grpSp>
      <p:grpSp>
        <p:nvGrpSpPr>
          <p:cNvPr name="Group 8" id="8"/>
          <p:cNvGrpSpPr/>
          <p:nvPr/>
        </p:nvGrpSpPr>
        <p:grpSpPr>
          <a:xfrm rot="0">
            <a:off x="6629033" y="1770906"/>
            <a:ext cx="2764923" cy="6745188"/>
            <a:chOff x="0" y="0"/>
            <a:chExt cx="3686564" cy="8993583"/>
          </a:xfrm>
        </p:grpSpPr>
        <p:pic>
          <p:nvPicPr>
            <p:cNvPr name="Picture 9" id="9"/>
            <p:cNvPicPr>
              <a:picLocks noChangeAspect="true"/>
            </p:cNvPicPr>
            <p:nvPr/>
          </p:nvPicPr>
          <p:blipFill>
            <a:blip r:embed="rId4"/>
            <a:srcRect l="0" t="0" r="73048" b="0"/>
            <a:stretch>
              <a:fillRect/>
            </a:stretch>
          </p:blipFill>
          <p:spPr>
            <a:xfrm flipH="false" flipV="false">
              <a:off x="0" y="0"/>
              <a:ext cx="3686564" cy="8993583"/>
            </a:xfrm>
            <a:prstGeom prst="rect">
              <a:avLst/>
            </a:prstGeom>
          </p:spPr>
        </p:pic>
      </p:grpSp>
      <p:sp>
        <p:nvSpPr>
          <p:cNvPr name="TextBox 10" id="10"/>
          <p:cNvSpPr txBox="true"/>
          <p:nvPr/>
        </p:nvSpPr>
        <p:spPr>
          <a:xfrm rot="0">
            <a:off x="1969877" y="1948480"/>
            <a:ext cx="5275045" cy="2133301"/>
          </a:xfrm>
          <a:prstGeom prst="rect">
            <a:avLst/>
          </a:prstGeom>
        </p:spPr>
        <p:txBody>
          <a:bodyPr anchor="t" rtlCol="false" tIns="0" lIns="0" bIns="0" rIns="0">
            <a:spAutoFit/>
          </a:bodyPr>
          <a:lstStyle/>
          <a:p>
            <a:pPr algn="l">
              <a:lnSpc>
                <a:spcPts val="5611"/>
              </a:lnSpc>
            </a:pPr>
            <a:r>
              <a:rPr lang="en-US" sz="4637">
                <a:solidFill>
                  <a:srgbClr val="FFFFFF"/>
                </a:solidFill>
                <a:latin typeface="Girassol"/>
                <a:ea typeface="Girassol"/>
                <a:cs typeface="Girassol"/>
                <a:sym typeface="Girassol"/>
              </a:rPr>
              <a:t>CONCLUSIONS &amp; BUSINESS IMPLICATIONS</a:t>
            </a:r>
          </a:p>
        </p:txBody>
      </p:sp>
      <p:sp>
        <p:nvSpPr>
          <p:cNvPr name="TextBox 11" id="11"/>
          <p:cNvSpPr txBox="true"/>
          <p:nvPr/>
        </p:nvSpPr>
        <p:spPr>
          <a:xfrm rot="0">
            <a:off x="1969877" y="4187190"/>
            <a:ext cx="4240056" cy="2531435"/>
          </a:xfrm>
          <a:prstGeom prst="rect">
            <a:avLst/>
          </a:prstGeom>
        </p:spPr>
        <p:txBody>
          <a:bodyPr anchor="t" rtlCol="false" tIns="0" lIns="0" bIns="0" rIns="0">
            <a:spAutoFit/>
          </a:bodyPr>
          <a:lstStyle/>
          <a:p>
            <a:pPr algn="l">
              <a:lnSpc>
                <a:spcPts val="2266"/>
              </a:lnSpc>
              <a:spcBef>
                <a:spcPct val="0"/>
              </a:spcBef>
            </a:pPr>
            <a:r>
              <a:rPr lang="en-US" sz="1618">
                <a:solidFill>
                  <a:srgbClr val="FFFFFF"/>
                </a:solidFill>
                <a:latin typeface="Open Sans"/>
                <a:ea typeface="Open Sans"/>
                <a:cs typeface="Open Sans"/>
                <a:sym typeface="Open Sans"/>
              </a:rPr>
              <a:t>Our analysis confirms that tracks with high energy and danceability tend to be more popular. While Pop remains a strong core genre, niche genres help build fan loyalty. These insights empower targeted artist bookings, smarter setlist planning, and enhanced crowd engagement—ultimately boosting both audience satisfaction and business profitability.</a:t>
            </a:r>
          </a:p>
        </p:txBody>
      </p:sp>
      <p:sp>
        <p:nvSpPr>
          <p:cNvPr name="Freeform 12" id="12"/>
          <p:cNvSpPr/>
          <p:nvPr/>
        </p:nvSpPr>
        <p:spPr>
          <a:xfrm flipH="false" flipV="false" rot="0">
            <a:off x="17583680" y="462990"/>
            <a:ext cx="309455" cy="178921"/>
          </a:xfrm>
          <a:custGeom>
            <a:avLst/>
            <a:gdLst/>
            <a:ahLst/>
            <a:cxnLst/>
            <a:rect r="r" b="b" t="t" l="l"/>
            <a:pathLst>
              <a:path h="178921" w="309455">
                <a:moveTo>
                  <a:pt x="0" y="0"/>
                </a:moveTo>
                <a:lnTo>
                  <a:pt x="309455" y="0"/>
                </a:lnTo>
                <a:lnTo>
                  <a:pt x="309455" y="178920"/>
                </a:lnTo>
                <a:lnTo>
                  <a:pt x="0" y="1789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0" y="7912028"/>
            <a:ext cx="18288000" cy="3086100"/>
            <a:chOff x="0" y="0"/>
            <a:chExt cx="4816593" cy="812800"/>
          </a:xfrm>
        </p:grpSpPr>
        <p:sp>
          <p:nvSpPr>
            <p:cNvPr name="Freeform 14" id="14"/>
            <p:cNvSpPr/>
            <p:nvPr/>
          </p:nvSpPr>
          <p:spPr>
            <a:xfrm flipH="false" flipV="false" rot="0">
              <a:off x="0" y="0"/>
              <a:ext cx="4816592" cy="812800"/>
            </a:xfrm>
            <a:custGeom>
              <a:avLst/>
              <a:gdLst/>
              <a:ahLst/>
              <a:cxnLst/>
              <a:rect r="r" b="b" t="t" l="l"/>
              <a:pathLst>
                <a:path h="812800" w="4816592">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sp>
        <p:sp>
          <p:nvSpPr>
            <p:cNvPr name="TextBox 15" id="15"/>
            <p:cNvSpPr txBox="true"/>
            <p:nvPr/>
          </p:nvSpPr>
          <p:spPr>
            <a:xfrm>
              <a:off x="0" y="-28575"/>
              <a:ext cx="4816593" cy="841375"/>
            </a:xfrm>
            <a:prstGeom prst="rect">
              <a:avLst/>
            </a:prstGeom>
          </p:spPr>
          <p:txBody>
            <a:bodyPr anchor="ctr" rtlCol="false" tIns="50800" lIns="50800" bIns="50800" rIns="50800"/>
            <a:lstStyle/>
            <a:p>
              <a:pPr algn="ctr">
                <a:lnSpc>
                  <a:spcPts val="2377"/>
                </a:lnSpc>
              </a:pPr>
            </a:p>
          </p:txBody>
        </p:sp>
      </p:grpSp>
      <p:grpSp>
        <p:nvGrpSpPr>
          <p:cNvPr name="Group 16" id="16"/>
          <p:cNvGrpSpPr/>
          <p:nvPr/>
        </p:nvGrpSpPr>
        <p:grpSpPr>
          <a:xfrm rot="0">
            <a:off x="0" y="7912028"/>
            <a:ext cx="18288000" cy="4988920"/>
            <a:chOff x="0" y="0"/>
            <a:chExt cx="24384000" cy="6651894"/>
          </a:xfrm>
        </p:grpSpPr>
        <p:pic>
          <p:nvPicPr>
            <p:cNvPr name="Picture 17" id="17"/>
            <p:cNvPicPr>
              <a:picLocks noChangeAspect="true"/>
            </p:cNvPicPr>
            <p:nvPr/>
          </p:nvPicPr>
          <p:blipFill>
            <a:blip r:embed="rId7">
              <a:alphaModFix amt="42000"/>
            </a:blip>
            <a:srcRect l="0" t="24682" r="0" b="24682"/>
            <a:stretch>
              <a:fillRect/>
            </a:stretch>
          </p:blipFill>
          <p:spPr>
            <a:xfrm flipH="false" flipV="false">
              <a:off x="0" y="0"/>
              <a:ext cx="24384000" cy="6651894"/>
            </a:xfrm>
            <a:prstGeom prst="rect">
              <a:avLst/>
            </a:prstGeom>
          </p:spPr>
        </p:pic>
      </p:grpSp>
      <p:grpSp>
        <p:nvGrpSpPr>
          <p:cNvPr name="Group 18" id="18"/>
          <p:cNvGrpSpPr/>
          <p:nvPr/>
        </p:nvGrpSpPr>
        <p:grpSpPr>
          <a:xfrm rot="0">
            <a:off x="1381772" y="9345931"/>
            <a:ext cx="15877528" cy="218887"/>
            <a:chOff x="0" y="0"/>
            <a:chExt cx="4181736" cy="57649"/>
          </a:xfrm>
        </p:grpSpPr>
        <p:sp>
          <p:nvSpPr>
            <p:cNvPr name="Freeform 19" id="19"/>
            <p:cNvSpPr/>
            <p:nvPr/>
          </p:nvSpPr>
          <p:spPr>
            <a:xfrm flipH="false" flipV="false" rot="0">
              <a:off x="0" y="0"/>
              <a:ext cx="4181736" cy="57649"/>
            </a:xfrm>
            <a:custGeom>
              <a:avLst/>
              <a:gdLst/>
              <a:ahLst/>
              <a:cxnLst/>
              <a:rect r="r" b="b" t="t" l="l"/>
              <a:pathLst>
                <a:path h="57649" w="4181736">
                  <a:moveTo>
                    <a:pt x="0" y="0"/>
                  </a:moveTo>
                  <a:lnTo>
                    <a:pt x="4181736" y="0"/>
                  </a:lnTo>
                  <a:lnTo>
                    <a:pt x="4181736" y="57649"/>
                  </a:lnTo>
                  <a:lnTo>
                    <a:pt x="0" y="57649"/>
                  </a:lnTo>
                  <a:close/>
                </a:path>
              </a:pathLst>
            </a:custGeom>
            <a:solidFill>
              <a:srgbClr val="FFFFFF">
                <a:alpha val="40000"/>
              </a:srgbClr>
            </a:solidFill>
          </p:spPr>
        </p:sp>
        <p:sp>
          <p:nvSpPr>
            <p:cNvPr name="TextBox 20" id="20"/>
            <p:cNvSpPr txBox="true"/>
            <p:nvPr/>
          </p:nvSpPr>
          <p:spPr>
            <a:xfrm>
              <a:off x="0" y="-28575"/>
              <a:ext cx="4181736" cy="86224"/>
            </a:xfrm>
            <a:prstGeom prst="rect">
              <a:avLst/>
            </a:prstGeom>
          </p:spPr>
          <p:txBody>
            <a:bodyPr anchor="ctr" rtlCol="false" tIns="50800" lIns="50800" bIns="50800" rIns="50800"/>
            <a:lstStyle/>
            <a:p>
              <a:pPr algn="ctr">
                <a:lnSpc>
                  <a:spcPts val="2377"/>
                </a:lnSpc>
              </a:pPr>
            </a:p>
          </p:txBody>
        </p:sp>
      </p:grpSp>
      <p:grpSp>
        <p:nvGrpSpPr>
          <p:cNvPr name="Group 21" id="21"/>
          <p:cNvGrpSpPr/>
          <p:nvPr/>
        </p:nvGrpSpPr>
        <p:grpSpPr>
          <a:xfrm rot="0">
            <a:off x="7569075" y="8385546"/>
            <a:ext cx="596911" cy="575398"/>
            <a:chOff x="0" y="0"/>
            <a:chExt cx="795881" cy="767197"/>
          </a:xfrm>
        </p:grpSpPr>
        <p:grpSp>
          <p:nvGrpSpPr>
            <p:cNvPr name="Group 22" id="22"/>
            <p:cNvGrpSpPr/>
            <p:nvPr/>
          </p:nvGrpSpPr>
          <p:grpSpPr>
            <a:xfrm rot="-5400000">
              <a:off x="76633" y="47950"/>
              <a:ext cx="767197" cy="671297"/>
              <a:chOff x="0" y="0"/>
              <a:chExt cx="812800" cy="711200"/>
            </a:xfrm>
          </p:grpSpPr>
          <p:sp>
            <p:nvSpPr>
              <p:cNvPr name="Freeform 23" id="23"/>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24" id="24"/>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25" id="25"/>
            <p:cNvGrpSpPr/>
            <p:nvPr/>
          </p:nvGrpSpPr>
          <p:grpSpPr>
            <a:xfrm rot="0">
              <a:off x="0" y="106015"/>
              <a:ext cx="124583" cy="555168"/>
              <a:chOff x="0" y="0"/>
              <a:chExt cx="131989" cy="588168"/>
            </a:xfrm>
          </p:grpSpPr>
          <p:sp>
            <p:nvSpPr>
              <p:cNvPr name="Freeform 26" id="26"/>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27" id="27"/>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grpSp>
        <p:nvGrpSpPr>
          <p:cNvPr name="Group 28" id="28"/>
          <p:cNvGrpSpPr/>
          <p:nvPr/>
        </p:nvGrpSpPr>
        <p:grpSpPr>
          <a:xfrm rot="0">
            <a:off x="10122015" y="8385546"/>
            <a:ext cx="596911" cy="575398"/>
            <a:chOff x="0" y="0"/>
            <a:chExt cx="795881" cy="767197"/>
          </a:xfrm>
        </p:grpSpPr>
        <p:grpSp>
          <p:nvGrpSpPr>
            <p:cNvPr name="Group 29" id="29"/>
            <p:cNvGrpSpPr/>
            <p:nvPr/>
          </p:nvGrpSpPr>
          <p:grpSpPr>
            <a:xfrm rot="5400000">
              <a:off x="-47950" y="47950"/>
              <a:ext cx="767197" cy="671297"/>
              <a:chOff x="0" y="0"/>
              <a:chExt cx="812800" cy="711200"/>
            </a:xfrm>
          </p:grpSpPr>
          <p:sp>
            <p:nvSpPr>
              <p:cNvPr name="Freeform 30" id="30"/>
              <p:cNvSpPr/>
              <p:nvPr/>
            </p:nvSpPr>
            <p:spPr>
              <a:xfrm flipH="false" flipV="false" rot="0">
                <a:off x="63535" y="93698"/>
                <a:ext cx="685731" cy="617502"/>
              </a:xfrm>
              <a:custGeom>
                <a:avLst/>
                <a:gdLst/>
                <a:ahLst/>
                <a:cxnLst/>
                <a:rect r="r" b="b" t="t" l="l"/>
                <a:pathLst>
                  <a:path h="617502" w="685731">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sp>
          <p:sp>
            <p:nvSpPr>
              <p:cNvPr name="TextBox 31" id="31"/>
              <p:cNvSpPr txBox="true"/>
              <p:nvPr/>
            </p:nvSpPr>
            <p:spPr>
              <a:xfrm>
                <a:off x="127000" y="301625"/>
                <a:ext cx="558800" cy="358775"/>
              </a:xfrm>
              <a:prstGeom prst="rect">
                <a:avLst/>
              </a:prstGeom>
            </p:spPr>
            <p:txBody>
              <a:bodyPr anchor="ctr" rtlCol="false" tIns="9472" lIns="9472" bIns="9472" rIns="9472"/>
              <a:lstStyle/>
              <a:p>
                <a:pPr algn="ctr">
                  <a:lnSpc>
                    <a:spcPts val="2377"/>
                  </a:lnSpc>
                </a:pPr>
              </a:p>
            </p:txBody>
          </p:sp>
        </p:grpSp>
        <p:grpSp>
          <p:nvGrpSpPr>
            <p:cNvPr name="Group 32" id="32"/>
            <p:cNvGrpSpPr/>
            <p:nvPr/>
          </p:nvGrpSpPr>
          <p:grpSpPr>
            <a:xfrm rot="-10800000">
              <a:off x="671297" y="106015"/>
              <a:ext cx="124583" cy="555168"/>
              <a:chOff x="0" y="0"/>
              <a:chExt cx="131989" cy="588168"/>
            </a:xfrm>
          </p:grpSpPr>
          <p:sp>
            <p:nvSpPr>
              <p:cNvPr name="Freeform 33" id="33"/>
              <p:cNvSpPr/>
              <p:nvPr/>
            </p:nvSpPr>
            <p:spPr>
              <a:xfrm flipH="false" flipV="false" rot="0">
                <a:off x="0" y="0"/>
                <a:ext cx="131989" cy="588168"/>
              </a:xfrm>
              <a:custGeom>
                <a:avLst/>
                <a:gdLst/>
                <a:ahLst/>
                <a:cxnLst/>
                <a:rect r="r" b="b" t="t" l="l"/>
                <a:pathLst>
                  <a:path h="588168" w="131989">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sp>
          <p:sp>
            <p:nvSpPr>
              <p:cNvPr name="TextBox 34" id="34"/>
              <p:cNvSpPr txBox="true"/>
              <p:nvPr/>
            </p:nvSpPr>
            <p:spPr>
              <a:xfrm>
                <a:off x="0" y="-28575"/>
                <a:ext cx="131989" cy="616743"/>
              </a:xfrm>
              <a:prstGeom prst="rect">
                <a:avLst/>
              </a:prstGeom>
            </p:spPr>
            <p:txBody>
              <a:bodyPr anchor="ctr" rtlCol="false" tIns="9472" lIns="9472" bIns="9472" rIns="9472"/>
              <a:lstStyle/>
              <a:p>
                <a:pPr algn="ctr">
                  <a:lnSpc>
                    <a:spcPts val="2377"/>
                  </a:lnSpc>
                </a:pPr>
              </a:p>
            </p:txBody>
          </p:sp>
        </p:grpSp>
      </p:grpSp>
      <p:sp>
        <p:nvSpPr>
          <p:cNvPr name="Freeform 35" id="35"/>
          <p:cNvSpPr/>
          <p:nvPr/>
        </p:nvSpPr>
        <p:spPr>
          <a:xfrm flipH="false" flipV="false" rot="0">
            <a:off x="8695831" y="8226853"/>
            <a:ext cx="892783" cy="892783"/>
          </a:xfrm>
          <a:custGeom>
            <a:avLst/>
            <a:gdLst/>
            <a:ahLst/>
            <a:cxnLst/>
            <a:rect r="r" b="b" t="t" l="l"/>
            <a:pathLst>
              <a:path h="892783" w="892783">
                <a:moveTo>
                  <a:pt x="0" y="0"/>
                </a:moveTo>
                <a:lnTo>
                  <a:pt x="892784" y="0"/>
                </a:lnTo>
                <a:lnTo>
                  <a:pt x="892784" y="892784"/>
                </a:lnTo>
                <a:lnTo>
                  <a:pt x="0" y="892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6114224" y="8385546"/>
            <a:ext cx="921451" cy="594755"/>
          </a:xfrm>
          <a:custGeom>
            <a:avLst/>
            <a:gdLst/>
            <a:ahLst/>
            <a:cxnLst/>
            <a:rect r="r" b="b" t="t" l="l"/>
            <a:pathLst>
              <a:path h="594755" w="921451">
                <a:moveTo>
                  <a:pt x="0" y="0"/>
                </a:moveTo>
                <a:lnTo>
                  <a:pt x="921451" y="0"/>
                </a:lnTo>
                <a:lnTo>
                  <a:pt x="921451" y="594755"/>
                </a:lnTo>
                <a:lnTo>
                  <a:pt x="0" y="594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11252325" y="8385546"/>
            <a:ext cx="636758" cy="575398"/>
          </a:xfrm>
          <a:custGeom>
            <a:avLst/>
            <a:gdLst/>
            <a:ahLst/>
            <a:cxnLst/>
            <a:rect r="r" b="b" t="t" l="l"/>
            <a:pathLst>
              <a:path h="575398" w="636758">
                <a:moveTo>
                  <a:pt x="0" y="0"/>
                </a:moveTo>
                <a:lnTo>
                  <a:pt x="636758" y="0"/>
                </a:lnTo>
                <a:lnTo>
                  <a:pt x="636758" y="575398"/>
                </a:lnTo>
                <a:lnTo>
                  <a:pt x="0" y="5753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8" id="38"/>
          <p:cNvGrpSpPr/>
          <p:nvPr/>
        </p:nvGrpSpPr>
        <p:grpSpPr>
          <a:xfrm rot="0">
            <a:off x="1381772" y="9345931"/>
            <a:ext cx="13216885" cy="218887"/>
            <a:chOff x="0" y="0"/>
            <a:chExt cx="3480990" cy="57649"/>
          </a:xfrm>
        </p:grpSpPr>
        <p:sp>
          <p:nvSpPr>
            <p:cNvPr name="Freeform 39" id="39"/>
            <p:cNvSpPr/>
            <p:nvPr/>
          </p:nvSpPr>
          <p:spPr>
            <a:xfrm flipH="false" flipV="false" rot="0">
              <a:off x="0" y="0"/>
              <a:ext cx="3480990" cy="57649"/>
            </a:xfrm>
            <a:custGeom>
              <a:avLst/>
              <a:gdLst/>
              <a:ahLst/>
              <a:cxnLst/>
              <a:rect r="r" b="b" t="t" l="l"/>
              <a:pathLst>
                <a:path h="57649" w="3480990">
                  <a:moveTo>
                    <a:pt x="0" y="0"/>
                  </a:moveTo>
                  <a:lnTo>
                    <a:pt x="3480990" y="0"/>
                  </a:lnTo>
                  <a:lnTo>
                    <a:pt x="3480990" y="57649"/>
                  </a:lnTo>
                  <a:lnTo>
                    <a:pt x="0" y="57649"/>
                  </a:lnTo>
                  <a:close/>
                </a:path>
              </a:pathLst>
            </a:custGeom>
            <a:solidFill>
              <a:srgbClr val="E6E6E6"/>
            </a:solidFill>
          </p:spPr>
        </p:sp>
        <p:sp>
          <p:nvSpPr>
            <p:cNvPr name="TextBox 40" id="40"/>
            <p:cNvSpPr txBox="true"/>
            <p:nvPr/>
          </p:nvSpPr>
          <p:spPr>
            <a:xfrm>
              <a:off x="0" y="-28575"/>
              <a:ext cx="3480990" cy="86224"/>
            </a:xfrm>
            <a:prstGeom prst="rect">
              <a:avLst/>
            </a:prstGeom>
          </p:spPr>
          <p:txBody>
            <a:bodyPr anchor="ctr" rtlCol="false" tIns="50800" lIns="50800" bIns="50800" rIns="50800"/>
            <a:lstStyle/>
            <a:p>
              <a:pPr algn="ctr">
                <a:lnSpc>
                  <a:spcPts val="237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DAGk0ptlayo</dc:identifier>
  <dcterms:modified xsi:type="dcterms:W3CDTF">2011-08-01T06:04:30Z</dcterms:modified>
  <cp:revision>1</cp:revision>
  <dc:title>Group 2 Presentation</dc:title>
</cp:coreProperties>
</file>